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76" r:id="rId2"/>
    <p:sldId id="275" r:id="rId3"/>
    <p:sldId id="278" r:id="rId4"/>
    <p:sldId id="282" r:id="rId5"/>
    <p:sldId id="283" r:id="rId6"/>
    <p:sldId id="279" r:id="rId7"/>
    <p:sldId id="263" r:id="rId8"/>
    <p:sldId id="264" r:id="rId9"/>
    <p:sldId id="265" r:id="rId10"/>
    <p:sldId id="266" r:id="rId11"/>
    <p:sldId id="267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AD0264"/>
    <a:srgbClr val="DC0000"/>
    <a:srgbClr val="1CADE4"/>
    <a:srgbClr val="E0007A"/>
    <a:srgbClr val="675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0B5DA-E82F-47E2-A4A9-605C95EF49AF}" v="361" dt="2022-04-05T17:19:49.977"/>
    <p1510:client id="{69CFD3DC-2204-9635-2B64-5015846CD6BB}" v="52" dt="2022-04-04T21:34:13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4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762" y="10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0B52C-000B-4E4D-8B96-ED13758ABFD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72B3F5-1BC1-43D0-BD07-A6DE338230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>
                  <a:lumMod val="75000"/>
                </a:schemeClr>
              </a:solidFill>
            </a:rPr>
            <a:t>Microphones will be muted for this webinar. Please ask questions via chat. Be sure to select “To: Everyone” when posting a question.</a:t>
          </a:r>
        </a:p>
      </dgm:t>
    </dgm:pt>
    <dgm:pt modelId="{D8D0A07F-EA7D-423B-8926-D1CDE6429CE0}" type="parTrans" cxnId="{D0DC9A33-26EE-4B68-A8D9-D5C50228CC1A}">
      <dgm:prSet/>
      <dgm:spPr/>
      <dgm:t>
        <a:bodyPr/>
        <a:lstStyle/>
        <a:p>
          <a:endParaRPr lang="en-US"/>
        </a:p>
      </dgm:t>
    </dgm:pt>
    <dgm:pt modelId="{1F9DA5DE-AF98-4840-8F1C-26B8F5502338}" type="sibTrans" cxnId="{D0DC9A33-26EE-4B68-A8D9-D5C50228CC1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D1F6AEB-11FF-4B4A-A830-E26700FD02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>
                  <a:lumMod val="75000"/>
                </a:schemeClr>
              </a:solidFill>
            </a:rPr>
            <a:t>If the PowerPoint isn’t formatting correctly on your screen, select “Fit to Screen” under view options.</a:t>
          </a:r>
        </a:p>
      </dgm:t>
    </dgm:pt>
    <dgm:pt modelId="{65B6A64A-6FC1-415D-9537-C875FBACED8E}" type="parTrans" cxnId="{50D74D74-B904-4237-918F-CFC5349F946A}">
      <dgm:prSet/>
      <dgm:spPr/>
      <dgm:t>
        <a:bodyPr/>
        <a:lstStyle/>
        <a:p>
          <a:endParaRPr lang="en-US"/>
        </a:p>
      </dgm:t>
    </dgm:pt>
    <dgm:pt modelId="{0F10C704-D292-47DF-BEDD-070AF35BBFCC}" type="sibTrans" cxnId="{50D74D74-B904-4237-918F-CFC5349F94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9D04C93-FA99-4C2D-B3D0-69BF7DDC63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>
                  <a:lumMod val="75000"/>
                </a:schemeClr>
              </a:solidFill>
            </a:rPr>
            <a:t>We will be asking you to complete a brief survey at the end of this program.</a:t>
          </a:r>
        </a:p>
      </dgm:t>
    </dgm:pt>
    <dgm:pt modelId="{8DF51B4A-3170-4FB5-9DF3-B94151545ED1}" type="parTrans" cxnId="{FBD0CB00-5AEC-45D7-910E-D00DC83CD2E6}">
      <dgm:prSet/>
      <dgm:spPr/>
      <dgm:t>
        <a:bodyPr/>
        <a:lstStyle/>
        <a:p>
          <a:endParaRPr lang="en-US"/>
        </a:p>
      </dgm:t>
    </dgm:pt>
    <dgm:pt modelId="{F7E52765-C738-4B59-B60E-E7417B0D1ED1}" type="sibTrans" cxnId="{FBD0CB00-5AEC-45D7-910E-D00DC83CD2E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09D0DB-A9DE-4C26-8BB6-5614E6B318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>
                  <a:lumMod val="75000"/>
                </a:schemeClr>
              </a:solidFill>
            </a:rPr>
            <a:t>This webinar is being recorded and will be archived on the Webinar page of Library Development for future viewing.</a:t>
          </a:r>
        </a:p>
      </dgm:t>
    </dgm:pt>
    <dgm:pt modelId="{89E88788-A8C8-4111-9875-1060307ABF5C}" type="parTrans" cxnId="{094A3608-848C-41ED-B51A-4BDA9110D2A7}">
      <dgm:prSet/>
      <dgm:spPr/>
      <dgm:t>
        <a:bodyPr/>
        <a:lstStyle/>
        <a:p>
          <a:endParaRPr lang="en-US"/>
        </a:p>
      </dgm:t>
    </dgm:pt>
    <dgm:pt modelId="{B2C66833-FF59-4E77-9F1B-5180E1A9F479}" type="sibTrans" cxnId="{094A3608-848C-41ED-B51A-4BDA9110D2A7}">
      <dgm:prSet/>
      <dgm:spPr/>
      <dgm:t>
        <a:bodyPr/>
        <a:lstStyle/>
        <a:p>
          <a:endParaRPr lang="en-US"/>
        </a:p>
      </dgm:t>
    </dgm:pt>
    <dgm:pt modelId="{47A1AC22-3409-481A-86E4-B6284EDA2585}" type="pres">
      <dgm:prSet presAssocID="{8200B52C-000B-4E4D-8B96-ED13758ABFDB}" presName="root" presStyleCnt="0">
        <dgm:presLayoutVars>
          <dgm:dir/>
          <dgm:resizeHandles val="exact"/>
        </dgm:presLayoutVars>
      </dgm:prSet>
      <dgm:spPr/>
    </dgm:pt>
    <dgm:pt modelId="{ECE8A9A7-D406-4220-8988-3285AD5A3332}" type="pres">
      <dgm:prSet presAssocID="{8200B52C-000B-4E4D-8B96-ED13758ABFDB}" presName="container" presStyleCnt="0">
        <dgm:presLayoutVars>
          <dgm:dir/>
          <dgm:resizeHandles val="exact"/>
        </dgm:presLayoutVars>
      </dgm:prSet>
      <dgm:spPr/>
    </dgm:pt>
    <dgm:pt modelId="{F362DB97-7135-4F02-9E8E-7DD6DB451104}" type="pres">
      <dgm:prSet presAssocID="{3E72B3F5-1BC1-43D0-BD07-A6DE338230D3}" presName="compNode" presStyleCnt="0"/>
      <dgm:spPr/>
    </dgm:pt>
    <dgm:pt modelId="{DB0F2BDC-4176-4E75-A2E4-02C83C205FA8}" type="pres">
      <dgm:prSet presAssocID="{3E72B3F5-1BC1-43D0-BD07-A6DE338230D3}" presName="iconBgRect" presStyleLbl="bgShp" presStyleIdx="0" presStyleCnt="4"/>
      <dgm:spPr/>
    </dgm:pt>
    <dgm:pt modelId="{CE4E74C1-1E63-46EB-9172-7BE50C3EB2A2}" type="pres">
      <dgm:prSet presAssocID="{3E72B3F5-1BC1-43D0-BD07-A6DE338230D3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phone"/>
        </a:ext>
      </dgm:extLst>
    </dgm:pt>
    <dgm:pt modelId="{63BF3BA1-049C-4571-BA3D-97256E11B8D9}" type="pres">
      <dgm:prSet presAssocID="{3E72B3F5-1BC1-43D0-BD07-A6DE338230D3}" presName="spaceRect" presStyleCnt="0"/>
      <dgm:spPr/>
    </dgm:pt>
    <dgm:pt modelId="{A8278FE0-9D36-4AA0-A79C-86F13E06BCEA}" type="pres">
      <dgm:prSet presAssocID="{3E72B3F5-1BC1-43D0-BD07-A6DE338230D3}" presName="textRect" presStyleLbl="revTx" presStyleIdx="0" presStyleCnt="4">
        <dgm:presLayoutVars>
          <dgm:chMax val="1"/>
          <dgm:chPref val="1"/>
        </dgm:presLayoutVars>
      </dgm:prSet>
      <dgm:spPr/>
    </dgm:pt>
    <dgm:pt modelId="{77E2A9D7-78AE-4884-87F9-1900CFB96536}" type="pres">
      <dgm:prSet presAssocID="{1F9DA5DE-AF98-4840-8F1C-26B8F5502338}" presName="sibTrans" presStyleLbl="sibTrans2D1" presStyleIdx="0" presStyleCnt="0"/>
      <dgm:spPr/>
    </dgm:pt>
    <dgm:pt modelId="{1F56C5B3-0DE9-47A2-A9CF-6F376499BB88}" type="pres">
      <dgm:prSet presAssocID="{6D1F6AEB-11FF-4B4A-A830-E26700FD022D}" presName="compNode" presStyleCnt="0"/>
      <dgm:spPr/>
    </dgm:pt>
    <dgm:pt modelId="{C504A672-8B18-4B10-8CFB-CDC41F488C53}" type="pres">
      <dgm:prSet presAssocID="{6D1F6AEB-11FF-4B4A-A830-E26700FD022D}" presName="iconBgRect" presStyleLbl="bgShp" presStyleIdx="1" presStyleCnt="4"/>
      <dgm:spPr/>
    </dgm:pt>
    <dgm:pt modelId="{3AA9A760-4E44-4405-B0CB-5B76A60AF9B2}" type="pres">
      <dgm:prSet presAssocID="{6D1F6AEB-11FF-4B4A-A830-E26700FD022D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C56D48B5-E1C3-4CDE-AD82-1F7248EDC3FC}" type="pres">
      <dgm:prSet presAssocID="{6D1F6AEB-11FF-4B4A-A830-E26700FD022D}" presName="spaceRect" presStyleCnt="0"/>
      <dgm:spPr/>
    </dgm:pt>
    <dgm:pt modelId="{DA508CDC-CB83-4408-BFF5-EF54492C3D39}" type="pres">
      <dgm:prSet presAssocID="{6D1F6AEB-11FF-4B4A-A830-E26700FD022D}" presName="textRect" presStyleLbl="revTx" presStyleIdx="1" presStyleCnt="4">
        <dgm:presLayoutVars>
          <dgm:chMax val="1"/>
          <dgm:chPref val="1"/>
        </dgm:presLayoutVars>
      </dgm:prSet>
      <dgm:spPr/>
    </dgm:pt>
    <dgm:pt modelId="{0B8EE94F-4F65-4CF7-88BA-B2FBAC3AF2DA}" type="pres">
      <dgm:prSet presAssocID="{0F10C704-D292-47DF-BEDD-070AF35BBFCC}" presName="sibTrans" presStyleLbl="sibTrans2D1" presStyleIdx="0" presStyleCnt="0"/>
      <dgm:spPr/>
    </dgm:pt>
    <dgm:pt modelId="{5DF87C0D-2106-4F18-99DF-4C2B6857E7CC}" type="pres">
      <dgm:prSet presAssocID="{B9D04C93-FA99-4C2D-B3D0-69BF7DDC6388}" presName="compNode" presStyleCnt="0"/>
      <dgm:spPr/>
    </dgm:pt>
    <dgm:pt modelId="{CE5F7620-DBF2-4EE9-B62E-A7444587DA90}" type="pres">
      <dgm:prSet presAssocID="{B9D04C93-FA99-4C2D-B3D0-69BF7DDC6388}" presName="iconBgRect" presStyleLbl="bgShp" presStyleIdx="2" presStyleCnt="4"/>
      <dgm:spPr/>
    </dgm:pt>
    <dgm:pt modelId="{AECB9BE4-BCDE-4B4C-81AF-F29446C7ADDC}" type="pres">
      <dgm:prSet presAssocID="{B9D04C93-FA99-4C2D-B3D0-69BF7DDC6388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BB59385-5981-46CE-8AE4-421C379B11CB}" type="pres">
      <dgm:prSet presAssocID="{B9D04C93-FA99-4C2D-B3D0-69BF7DDC6388}" presName="spaceRect" presStyleCnt="0"/>
      <dgm:spPr/>
    </dgm:pt>
    <dgm:pt modelId="{C42F1398-A491-4976-A0F2-3B8308982E54}" type="pres">
      <dgm:prSet presAssocID="{B9D04C93-FA99-4C2D-B3D0-69BF7DDC6388}" presName="textRect" presStyleLbl="revTx" presStyleIdx="2" presStyleCnt="4">
        <dgm:presLayoutVars>
          <dgm:chMax val="1"/>
          <dgm:chPref val="1"/>
        </dgm:presLayoutVars>
      </dgm:prSet>
      <dgm:spPr/>
    </dgm:pt>
    <dgm:pt modelId="{3D3EB20F-84E1-45A0-BE16-27EAD6F7C51A}" type="pres">
      <dgm:prSet presAssocID="{F7E52765-C738-4B59-B60E-E7417B0D1ED1}" presName="sibTrans" presStyleLbl="sibTrans2D1" presStyleIdx="0" presStyleCnt="0"/>
      <dgm:spPr/>
    </dgm:pt>
    <dgm:pt modelId="{AAC30255-76F9-48ED-A79E-BA96743AC8F6}" type="pres">
      <dgm:prSet presAssocID="{A609D0DB-A9DE-4C26-8BB6-5614E6B318A0}" presName="compNode" presStyleCnt="0"/>
      <dgm:spPr/>
    </dgm:pt>
    <dgm:pt modelId="{36C22C54-9C50-4DCB-83D0-E5F7DB475B2D}" type="pres">
      <dgm:prSet presAssocID="{A609D0DB-A9DE-4C26-8BB6-5614E6B318A0}" presName="iconBgRect" presStyleLbl="bgShp" presStyleIdx="3" presStyleCnt="4"/>
      <dgm:spPr/>
    </dgm:pt>
    <dgm:pt modelId="{B22668DF-4E0C-43F9-AD30-7606AA75D547}" type="pres">
      <dgm:prSet presAssocID="{A609D0DB-A9DE-4C26-8BB6-5614E6B318A0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99A7A4C3-6D5D-47C1-BCD0-6C45A16CA279}" type="pres">
      <dgm:prSet presAssocID="{A609D0DB-A9DE-4C26-8BB6-5614E6B318A0}" presName="spaceRect" presStyleCnt="0"/>
      <dgm:spPr/>
    </dgm:pt>
    <dgm:pt modelId="{E3535FCB-E9F0-43ED-8C4A-D43681922DAF}" type="pres">
      <dgm:prSet presAssocID="{A609D0DB-A9DE-4C26-8BB6-5614E6B318A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BD0CB00-5AEC-45D7-910E-D00DC83CD2E6}" srcId="{8200B52C-000B-4E4D-8B96-ED13758ABFDB}" destId="{B9D04C93-FA99-4C2D-B3D0-69BF7DDC6388}" srcOrd="2" destOrd="0" parTransId="{8DF51B4A-3170-4FB5-9DF3-B94151545ED1}" sibTransId="{F7E52765-C738-4B59-B60E-E7417B0D1ED1}"/>
    <dgm:cxn modelId="{97D8E503-7B7C-425A-9B07-13363B222B93}" type="presOf" srcId="{F7E52765-C738-4B59-B60E-E7417B0D1ED1}" destId="{3D3EB20F-84E1-45A0-BE16-27EAD6F7C51A}" srcOrd="0" destOrd="0" presId="urn:microsoft.com/office/officeart/2018/2/layout/IconCircleList"/>
    <dgm:cxn modelId="{094A3608-848C-41ED-B51A-4BDA9110D2A7}" srcId="{8200B52C-000B-4E4D-8B96-ED13758ABFDB}" destId="{A609D0DB-A9DE-4C26-8BB6-5614E6B318A0}" srcOrd="3" destOrd="0" parTransId="{89E88788-A8C8-4111-9875-1060307ABF5C}" sibTransId="{B2C66833-FF59-4E77-9F1B-5180E1A9F479}"/>
    <dgm:cxn modelId="{D0DC9A33-26EE-4B68-A8D9-D5C50228CC1A}" srcId="{8200B52C-000B-4E4D-8B96-ED13758ABFDB}" destId="{3E72B3F5-1BC1-43D0-BD07-A6DE338230D3}" srcOrd="0" destOrd="0" parTransId="{D8D0A07F-EA7D-423B-8926-D1CDE6429CE0}" sibTransId="{1F9DA5DE-AF98-4840-8F1C-26B8F5502338}"/>
    <dgm:cxn modelId="{72F8753E-827C-49AA-88C9-5BE79F590F5D}" type="presOf" srcId="{3E72B3F5-1BC1-43D0-BD07-A6DE338230D3}" destId="{A8278FE0-9D36-4AA0-A79C-86F13E06BCEA}" srcOrd="0" destOrd="0" presId="urn:microsoft.com/office/officeart/2018/2/layout/IconCircleList"/>
    <dgm:cxn modelId="{8F2F6B69-8104-4407-BE64-9AA7BC526BD5}" type="presOf" srcId="{0F10C704-D292-47DF-BEDD-070AF35BBFCC}" destId="{0B8EE94F-4F65-4CF7-88BA-B2FBAC3AF2DA}" srcOrd="0" destOrd="0" presId="urn:microsoft.com/office/officeart/2018/2/layout/IconCircleList"/>
    <dgm:cxn modelId="{50D74D74-B904-4237-918F-CFC5349F946A}" srcId="{8200B52C-000B-4E4D-8B96-ED13758ABFDB}" destId="{6D1F6AEB-11FF-4B4A-A830-E26700FD022D}" srcOrd="1" destOrd="0" parTransId="{65B6A64A-6FC1-415D-9537-C875FBACED8E}" sibTransId="{0F10C704-D292-47DF-BEDD-070AF35BBFCC}"/>
    <dgm:cxn modelId="{2339C081-62CA-440D-A98B-D36C423BF940}" type="presOf" srcId="{1F9DA5DE-AF98-4840-8F1C-26B8F5502338}" destId="{77E2A9D7-78AE-4884-87F9-1900CFB96536}" srcOrd="0" destOrd="0" presId="urn:microsoft.com/office/officeart/2018/2/layout/IconCircleList"/>
    <dgm:cxn modelId="{556656A0-02ED-40AF-998E-EB36EB5F7CBC}" type="presOf" srcId="{A609D0DB-A9DE-4C26-8BB6-5614E6B318A0}" destId="{E3535FCB-E9F0-43ED-8C4A-D43681922DAF}" srcOrd="0" destOrd="0" presId="urn:microsoft.com/office/officeart/2018/2/layout/IconCircleList"/>
    <dgm:cxn modelId="{C5B7CABA-827F-46A0-A317-1198FF363B69}" type="presOf" srcId="{B9D04C93-FA99-4C2D-B3D0-69BF7DDC6388}" destId="{C42F1398-A491-4976-A0F2-3B8308982E54}" srcOrd="0" destOrd="0" presId="urn:microsoft.com/office/officeart/2018/2/layout/IconCircleList"/>
    <dgm:cxn modelId="{E7E8E3D4-096D-48EA-96B1-1EFCB6FF3ADA}" type="presOf" srcId="{8200B52C-000B-4E4D-8B96-ED13758ABFDB}" destId="{47A1AC22-3409-481A-86E4-B6284EDA2585}" srcOrd="0" destOrd="0" presId="urn:microsoft.com/office/officeart/2018/2/layout/IconCircleList"/>
    <dgm:cxn modelId="{CE180CDB-69DE-44BF-AFA0-38749D98AA2A}" type="presOf" srcId="{6D1F6AEB-11FF-4B4A-A830-E26700FD022D}" destId="{DA508CDC-CB83-4408-BFF5-EF54492C3D39}" srcOrd="0" destOrd="0" presId="urn:microsoft.com/office/officeart/2018/2/layout/IconCircleList"/>
    <dgm:cxn modelId="{253EDB45-4285-4F62-A5EA-235774F8F32E}" type="presParOf" srcId="{47A1AC22-3409-481A-86E4-B6284EDA2585}" destId="{ECE8A9A7-D406-4220-8988-3285AD5A3332}" srcOrd="0" destOrd="0" presId="urn:microsoft.com/office/officeart/2018/2/layout/IconCircleList"/>
    <dgm:cxn modelId="{3BA7CB28-32D1-4819-82C6-C4655B1B81A4}" type="presParOf" srcId="{ECE8A9A7-D406-4220-8988-3285AD5A3332}" destId="{F362DB97-7135-4F02-9E8E-7DD6DB451104}" srcOrd="0" destOrd="0" presId="urn:microsoft.com/office/officeart/2018/2/layout/IconCircleList"/>
    <dgm:cxn modelId="{889CF67F-D292-44D1-A2FA-09A56832A7DD}" type="presParOf" srcId="{F362DB97-7135-4F02-9E8E-7DD6DB451104}" destId="{DB0F2BDC-4176-4E75-A2E4-02C83C205FA8}" srcOrd="0" destOrd="0" presId="urn:microsoft.com/office/officeart/2018/2/layout/IconCircleList"/>
    <dgm:cxn modelId="{706D98D1-D6F3-49AD-B6A7-9D134450E509}" type="presParOf" srcId="{F362DB97-7135-4F02-9E8E-7DD6DB451104}" destId="{CE4E74C1-1E63-46EB-9172-7BE50C3EB2A2}" srcOrd="1" destOrd="0" presId="urn:microsoft.com/office/officeart/2018/2/layout/IconCircleList"/>
    <dgm:cxn modelId="{3C784D5B-73F5-41A7-97B6-AAF9FC18627D}" type="presParOf" srcId="{F362DB97-7135-4F02-9E8E-7DD6DB451104}" destId="{63BF3BA1-049C-4571-BA3D-97256E11B8D9}" srcOrd="2" destOrd="0" presId="urn:microsoft.com/office/officeart/2018/2/layout/IconCircleList"/>
    <dgm:cxn modelId="{3E7E0582-BC7B-4C5C-9A12-16BEDA192873}" type="presParOf" srcId="{F362DB97-7135-4F02-9E8E-7DD6DB451104}" destId="{A8278FE0-9D36-4AA0-A79C-86F13E06BCEA}" srcOrd="3" destOrd="0" presId="urn:microsoft.com/office/officeart/2018/2/layout/IconCircleList"/>
    <dgm:cxn modelId="{B7CF71AE-9919-42FF-8B8E-7850A8EAD3EE}" type="presParOf" srcId="{ECE8A9A7-D406-4220-8988-3285AD5A3332}" destId="{77E2A9D7-78AE-4884-87F9-1900CFB96536}" srcOrd="1" destOrd="0" presId="urn:microsoft.com/office/officeart/2018/2/layout/IconCircleList"/>
    <dgm:cxn modelId="{54F91B11-29C1-43DC-BC27-727F8E858B16}" type="presParOf" srcId="{ECE8A9A7-D406-4220-8988-3285AD5A3332}" destId="{1F56C5B3-0DE9-47A2-A9CF-6F376499BB88}" srcOrd="2" destOrd="0" presId="urn:microsoft.com/office/officeart/2018/2/layout/IconCircleList"/>
    <dgm:cxn modelId="{93307D97-DF4C-4602-995C-9A8246754FB0}" type="presParOf" srcId="{1F56C5B3-0DE9-47A2-A9CF-6F376499BB88}" destId="{C504A672-8B18-4B10-8CFB-CDC41F488C53}" srcOrd="0" destOrd="0" presId="urn:microsoft.com/office/officeart/2018/2/layout/IconCircleList"/>
    <dgm:cxn modelId="{0464C8C2-9FD1-4FCC-AD47-FDA3E4B5AA82}" type="presParOf" srcId="{1F56C5B3-0DE9-47A2-A9CF-6F376499BB88}" destId="{3AA9A760-4E44-4405-B0CB-5B76A60AF9B2}" srcOrd="1" destOrd="0" presId="urn:microsoft.com/office/officeart/2018/2/layout/IconCircleList"/>
    <dgm:cxn modelId="{9AB22699-2C0D-474E-83F5-C7B99D735064}" type="presParOf" srcId="{1F56C5B3-0DE9-47A2-A9CF-6F376499BB88}" destId="{C56D48B5-E1C3-4CDE-AD82-1F7248EDC3FC}" srcOrd="2" destOrd="0" presId="urn:microsoft.com/office/officeart/2018/2/layout/IconCircleList"/>
    <dgm:cxn modelId="{D880454F-8701-4B09-925E-FA3EE9344018}" type="presParOf" srcId="{1F56C5B3-0DE9-47A2-A9CF-6F376499BB88}" destId="{DA508CDC-CB83-4408-BFF5-EF54492C3D39}" srcOrd="3" destOrd="0" presId="urn:microsoft.com/office/officeart/2018/2/layout/IconCircleList"/>
    <dgm:cxn modelId="{B52AD2C4-459E-40D9-A941-7A05C1BB3AA2}" type="presParOf" srcId="{ECE8A9A7-D406-4220-8988-3285AD5A3332}" destId="{0B8EE94F-4F65-4CF7-88BA-B2FBAC3AF2DA}" srcOrd="3" destOrd="0" presId="urn:microsoft.com/office/officeart/2018/2/layout/IconCircleList"/>
    <dgm:cxn modelId="{1D3907A9-360D-49B4-85D7-A5C8B39FA4C0}" type="presParOf" srcId="{ECE8A9A7-D406-4220-8988-3285AD5A3332}" destId="{5DF87C0D-2106-4F18-99DF-4C2B6857E7CC}" srcOrd="4" destOrd="0" presId="urn:microsoft.com/office/officeart/2018/2/layout/IconCircleList"/>
    <dgm:cxn modelId="{6B6C806D-D6CA-44C2-9840-A2539571B116}" type="presParOf" srcId="{5DF87C0D-2106-4F18-99DF-4C2B6857E7CC}" destId="{CE5F7620-DBF2-4EE9-B62E-A7444587DA90}" srcOrd="0" destOrd="0" presId="urn:microsoft.com/office/officeart/2018/2/layout/IconCircleList"/>
    <dgm:cxn modelId="{5F855E91-015D-404B-A0F4-7379F7EF60C0}" type="presParOf" srcId="{5DF87C0D-2106-4F18-99DF-4C2B6857E7CC}" destId="{AECB9BE4-BCDE-4B4C-81AF-F29446C7ADDC}" srcOrd="1" destOrd="0" presId="urn:microsoft.com/office/officeart/2018/2/layout/IconCircleList"/>
    <dgm:cxn modelId="{4EFA0CFC-EF8C-4A4B-9F63-58FFA606F05F}" type="presParOf" srcId="{5DF87C0D-2106-4F18-99DF-4C2B6857E7CC}" destId="{0BB59385-5981-46CE-8AE4-421C379B11CB}" srcOrd="2" destOrd="0" presId="urn:microsoft.com/office/officeart/2018/2/layout/IconCircleList"/>
    <dgm:cxn modelId="{114E619B-064D-4156-91BF-CC39D4FB3A29}" type="presParOf" srcId="{5DF87C0D-2106-4F18-99DF-4C2B6857E7CC}" destId="{C42F1398-A491-4976-A0F2-3B8308982E54}" srcOrd="3" destOrd="0" presId="urn:microsoft.com/office/officeart/2018/2/layout/IconCircleList"/>
    <dgm:cxn modelId="{7529E640-48C1-4520-8BAB-10B86BA51C41}" type="presParOf" srcId="{ECE8A9A7-D406-4220-8988-3285AD5A3332}" destId="{3D3EB20F-84E1-45A0-BE16-27EAD6F7C51A}" srcOrd="5" destOrd="0" presId="urn:microsoft.com/office/officeart/2018/2/layout/IconCircleList"/>
    <dgm:cxn modelId="{939A461F-27B6-4984-AA5A-3981572BE6F2}" type="presParOf" srcId="{ECE8A9A7-D406-4220-8988-3285AD5A3332}" destId="{AAC30255-76F9-48ED-A79E-BA96743AC8F6}" srcOrd="6" destOrd="0" presId="urn:microsoft.com/office/officeart/2018/2/layout/IconCircleList"/>
    <dgm:cxn modelId="{4122BE9C-E9F2-4C6F-807B-FB9F985F4422}" type="presParOf" srcId="{AAC30255-76F9-48ED-A79E-BA96743AC8F6}" destId="{36C22C54-9C50-4DCB-83D0-E5F7DB475B2D}" srcOrd="0" destOrd="0" presId="urn:microsoft.com/office/officeart/2018/2/layout/IconCircleList"/>
    <dgm:cxn modelId="{0035B71C-63AD-4B69-AC47-F06416C32396}" type="presParOf" srcId="{AAC30255-76F9-48ED-A79E-BA96743AC8F6}" destId="{B22668DF-4E0C-43F9-AD30-7606AA75D547}" srcOrd="1" destOrd="0" presId="urn:microsoft.com/office/officeart/2018/2/layout/IconCircleList"/>
    <dgm:cxn modelId="{62857B8D-FEC6-41D0-B34F-39451139A4E7}" type="presParOf" srcId="{AAC30255-76F9-48ED-A79E-BA96743AC8F6}" destId="{99A7A4C3-6D5D-47C1-BCD0-6C45A16CA279}" srcOrd="2" destOrd="0" presId="urn:microsoft.com/office/officeart/2018/2/layout/IconCircleList"/>
    <dgm:cxn modelId="{21101039-FA8A-4F83-981B-C8C50FE95004}" type="presParOf" srcId="{AAC30255-76F9-48ED-A79E-BA96743AC8F6}" destId="{E3535FCB-E9F0-43ED-8C4A-D43681922DA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F2BDC-4176-4E75-A2E4-02C83C205FA8}">
      <dsp:nvSpPr>
        <dsp:cNvPr id="0" name=""/>
        <dsp:cNvSpPr/>
      </dsp:nvSpPr>
      <dsp:spPr>
        <a:xfrm>
          <a:off x="289845" y="419001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E74C1-1E63-46EB-9172-7BE50C3EB2A2}">
      <dsp:nvSpPr>
        <dsp:cNvPr id="0" name=""/>
        <dsp:cNvSpPr/>
      </dsp:nvSpPr>
      <dsp:spPr>
        <a:xfrm>
          <a:off x="578788" y="707944"/>
          <a:ext cx="798033" cy="7980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78FE0-9D36-4AA0-A79C-86F13E06BCEA}">
      <dsp:nvSpPr>
        <dsp:cNvPr id="0" name=""/>
        <dsp:cNvSpPr/>
      </dsp:nvSpPr>
      <dsp:spPr>
        <a:xfrm>
          <a:off x="1960605" y="419001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75000"/>
                </a:schemeClr>
              </a:solidFill>
            </a:rPr>
            <a:t>Microphones will be muted for this webinar. Please ask questions via chat. Be sure to select “To: Everyone” when posting a question.</a:t>
          </a:r>
        </a:p>
      </dsp:txBody>
      <dsp:txXfrm>
        <a:off x="1960605" y="419001"/>
        <a:ext cx="3243239" cy="1375920"/>
      </dsp:txXfrm>
    </dsp:sp>
    <dsp:sp modelId="{C504A672-8B18-4B10-8CFB-CDC41F488C53}">
      <dsp:nvSpPr>
        <dsp:cNvPr id="0" name=""/>
        <dsp:cNvSpPr/>
      </dsp:nvSpPr>
      <dsp:spPr>
        <a:xfrm>
          <a:off x="5768955" y="419001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9A760-4E44-4405-B0CB-5B76A60AF9B2}">
      <dsp:nvSpPr>
        <dsp:cNvPr id="0" name=""/>
        <dsp:cNvSpPr/>
      </dsp:nvSpPr>
      <dsp:spPr>
        <a:xfrm>
          <a:off x="6057898" y="707944"/>
          <a:ext cx="798033" cy="79803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08CDC-CB83-4408-BFF5-EF54492C3D39}">
      <dsp:nvSpPr>
        <dsp:cNvPr id="0" name=""/>
        <dsp:cNvSpPr/>
      </dsp:nvSpPr>
      <dsp:spPr>
        <a:xfrm>
          <a:off x="7439715" y="419001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75000"/>
                </a:schemeClr>
              </a:solidFill>
            </a:rPr>
            <a:t>If the PowerPoint isn’t formatting correctly on your screen, select “Fit to Screen” under view options.</a:t>
          </a:r>
        </a:p>
      </dsp:txBody>
      <dsp:txXfrm>
        <a:off x="7439715" y="419001"/>
        <a:ext cx="3243239" cy="1375920"/>
      </dsp:txXfrm>
    </dsp:sp>
    <dsp:sp modelId="{CE5F7620-DBF2-4EE9-B62E-A7444587DA90}">
      <dsp:nvSpPr>
        <dsp:cNvPr id="0" name=""/>
        <dsp:cNvSpPr/>
      </dsp:nvSpPr>
      <dsp:spPr>
        <a:xfrm>
          <a:off x="289845" y="2530190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B9BE4-BCDE-4B4C-81AF-F29446C7ADDC}">
      <dsp:nvSpPr>
        <dsp:cNvPr id="0" name=""/>
        <dsp:cNvSpPr/>
      </dsp:nvSpPr>
      <dsp:spPr>
        <a:xfrm>
          <a:off x="578788" y="2819133"/>
          <a:ext cx="798033" cy="79803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F1398-A491-4976-A0F2-3B8308982E54}">
      <dsp:nvSpPr>
        <dsp:cNvPr id="0" name=""/>
        <dsp:cNvSpPr/>
      </dsp:nvSpPr>
      <dsp:spPr>
        <a:xfrm>
          <a:off x="1960605" y="2530190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75000"/>
                </a:schemeClr>
              </a:solidFill>
            </a:rPr>
            <a:t>We will be asking you to complete a brief survey at the end of this program.</a:t>
          </a:r>
        </a:p>
      </dsp:txBody>
      <dsp:txXfrm>
        <a:off x="1960605" y="2530190"/>
        <a:ext cx="3243239" cy="1375920"/>
      </dsp:txXfrm>
    </dsp:sp>
    <dsp:sp modelId="{36C22C54-9C50-4DCB-83D0-E5F7DB475B2D}">
      <dsp:nvSpPr>
        <dsp:cNvPr id="0" name=""/>
        <dsp:cNvSpPr/>
      </dsp:nvSpPr>
      <dsp:spPr>
        <a:xfrm>
          <a:off x="5768955" y="2530190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668DF-4E0C-43F9-AD30-7606AA75D547}">
      <dsp:nvSpPr>
        <dsp:cNvPr id="0" name=""/>
        <dsp:cNvSpPr/>
      </dsp:nvSpPr>
      <dsp:spPr>
        <a:xfrm>
          <a:off x="6057898" y="2819133"/>
          <a:ext cx="798033" cy="79803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35FCB-E9F0-43ED-8C4A-D43681922DAF}">
      <dsp:nvSpPr>
        <dsp:cNvPr id="0" name=""/>
        <dsp:cNvSpPr/>
      </dsp:nvSpPr>
      <dsp:spPr>
        <a:xfrm>
          <a:off x="7439715" y="2530190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75000"/>
                </a:schemeClr>
              </a:solidFill>
            </a:rPr>
            <a:t>This webinar is being recorded and will be archived on the Webinar page of Library Development for future viewing.</a:t>
          </a:r>
        </a:p>
      </dsp:txBody>
      <dsp:txXfrm>
        <a:off x="7439715" y="2530190"/>
        <a:ext cx="3243239" cy="137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69EDA-EB90-4CC6-90E8-E7911F1D685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4486A-BB4D-45F2-9179-16AC35DA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53">
              <a:defRPr/>
            </a:pPr>
            <a:r>
              <a:rPr lang="en-US" sz="1300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5AF9E-1B4B-4A0C-963B-22B80FD2BDD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98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Addresses a real-world need and a prevalent skill gap</a:t>
            </a:r>
          </a:p>
          <a:p>
            <a:r>
              <a:rPr lang="en-US" dirty="0"/>
              <a:t>Everyone will get something out of it - Broad enough to be a good introduction, but in-depth enough that even seasoned and savvy library staff will benefit</a:t>
            </a:r>
          </a:p>
          <a:p>
            <a:r>
              <a:rPr lang="en-US" dirty="0"/>
              <a:t>Dedicated full time instructor (me) to help you get the most out of the course</a:t>
            </a:r>
          </a:p>
          <a:p>
            <a:r>
              <a:rPr lang="en-US" dirty="0"/>
              <a:t>Side note: also working on some auxiliary projects including a webinar series through METRO: Info Lit 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2C5E0-8F89-4F07-80B1-66D127DE28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project aims to bring what you learn in the course into your library work</a:t>
            </a:r>
          </a:p>
          <a:p>
            <a:r>
              <a:rPr lang="en-US" dirty="0"/>
              <a:t>Very flexible</a:t>
            </a:r>
          </a:p>
          <a:p>
            <a:r>
              <a:rPr lang="en-US" dirty="0"/>
              <a:t>Instructor here to help</a:t>
            </a:r>
          </a:p>
          <a:p>
            <a:r>
              <a:rPr lang="en-US" dirty="0"/>
              <a:t>Must be in a library setting, must include some information literacy concepts </a:t>
            </a:r>
          </a:p>
          <a:p>
            <a:r>
              <a:rPr lang="en-US" dirty="0"/>
              <a:t>MUST BE COMPLETED BY JULY 31,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2C5E0-8F89-4F07-80B1-66D127DE28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81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C84AD-40F6-4150-A845-97F9C5E20A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2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-So thank you very much for attending our session…we so appreciate you being with us on a Saturday morning.</a:t>
            </a:r>
          </a:p>
          <a:p>
            <a:r>
              <a:rPr lang="en-US" dirty="0"/>
              <a:t>-One thing before we take questions…the State Library Opinion Survey. We need your input!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C84AD-40F6-4150-A845-97F9C5E20A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5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Define information literacy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Broad concept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Possibly more important than ever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2C5E0-8F89-4F07-80B1-66D127DE28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7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From the course’s intro to information literacy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2C5E0-8F89-4F07-80B1-66D127DE28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Information literacy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2C5E0-8F89-4F07-80B1-66D127DE28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09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our JOB as information professionals to help our patrons navigate the increasingly complex world of information</a:t>
            </a:r>
          </a:p>
          <a:p>
            <a:r>
              <a:rPr lang="en-US" dirty="0"/>
              <a:t>Healthy information literacy attitudes such as lifelong learning and good information evaluation skills contribute to the sociopolitical health of a community.</a:t>
            </a:r>
          </a:p>
          <a:p>
            <a:r>
              <a:rPr lang="en-US" dirty="0"/>
              <a:t>NEXT: a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2C5E0-8F89-4F07-80B1-66D127DE28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2C5E0-8F89-4F07-80B1-66D127DE28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4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2C5E0-8F89-4F07-80B1-66D127DE28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0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all library staff in any position at any library</a:t>
            </a:r>
          </a:p>
          <a:p>
            <a:r>
              <a:rPr lang="en-US" dirty="0"/>
              <a:t>12 hours of continuing ed</a:t>
            </a:r>
          </a:p>
          <a:p>
            <a:r>
              <a:rPr lang="en-US" dirty="0"/>
              <a:t>Online and self paced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2C5E0-8F89-4F07-80B1-66D127DE28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77EF-4978-496A-82A9-D231FE6557C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F66-494C-4994-B60D-1E83F80FD3E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1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77EF-4978-496A-82A9-D231FE6557C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F66-494C-4994-B60D-1E83F80F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3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77EF-4978-496A-82A9-D231FE6557C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F66-494C-4994-B60D-1E83F80F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77EF-4978-496A-82A9-D231FE6557C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F66-494C-4994-B60D-1E83F80F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2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77EF-4978-496A-82A9-D231FE6557C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F66-494C-4994-B60D-1E83F80FD3E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9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77EF-4978-496A-82A9-D231FE6557C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F66-494C-4994-B60D-1E83F80F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3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77EF-4978-496A-82A9-D231FE6557C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F66-494C-4994-B60D-1E83F80F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77EF-4978-496A-82A9-D231FE6557C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F66-494C-4994-B60D-1E83F80F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0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77EF-4978-496A-82A9-D231FE6557C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F66-494C-4994-B60D-1E83F80F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D877EF-4978-496A-82A9-D231FE6557C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306F66-494C-4994-B60D-1E83F80F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77EF-4978-496A-82A9-D231FE6557C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F66-494C-4994-B60D-1E83F80F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D877EF-4978-496A-82A9-D231FE6557C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306F66-494C-4994-B60D-1E83F80FD3E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5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hoffman@bklynlibrary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mailto:Sharon.Phillips@nysed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5140198" y="1419254"/>
            <a:ext cx="6916890" cy="24314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“Information Literacy Instruction for Library Professionals”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11369" y="3429000"/>
            <a:ext cx="9124920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/>
              </a:rPr>
              <a:t>Tuesday, April 5, 2022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/>
              </a:rPr>
              <a:t>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/>
              </a:rPr>
              <a:t>12:30 – 1:00 PM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Presented by Jess Hoffman,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Instructor for Information Literacy for Library Professionals.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/>
              </a:rPr>
              <a:t>with an introduction by Sharon B. Phillips, </a:t>
            </a:r>
            <a:br>
              <a:rPr lang="en-US" sz="2400" b="1" dirty="0">
                <a:latin typeface="+mj-lt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/>
              </a:rPr>
              <a:t>Youth Services Program Manager, New York State Library</a:t>
            </a:r>
            <a:br>
              <a:rPr lang="en-US" sz="2400" b="1" dirty="0">
                <a:latin typeface="+mj-lt"/>
                <a:cs typeface="Times New Roman" panose="02020603050405020304" pitchFamily="18" charset="0"/>
              </a:rPr>
            </a:br>
            <a:br>
              <a:rPr lang="en-US" sz="2400" dirty="0">
                <a:latin typeface="+mj-lt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 descr="Brooklyn Public Library">
            <a:extLst>
              <a:ext uri="{FF2B5EF4-FFF2-40B4-BE49-F238E27FC236}">
                <a16:creationId xmlns:a16="http://schemas.microsoft.com/office/drawing/2014/main" id="{84EE7271-F05F-4F63-9BB7-E5D87AEF7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" y="1061830"/>
            <a:ext cx="4291438" cy="1573142"/>
          </a:xfrm>
          <a:prstGeom prst="rect">
            <a:avLst/>
          </a:prstGeom>
        </p:spPr>
      </p:pic>
      <p:pic>
        <p:nvPicPr>
          <p:cNvPr id="4" name="Picture 3" descr="New York State Library">
            <a:extLst>
              <a:ext uri="{FF2B5EF4-FFF2-40B4-BE49-F238E27FC236}">
                <a16:creationId xmlns:a16="http://schemas.microsoft.com/office/drawing/2014/main" id="{3941E628-5A10-FA48-ABD5-4D0AA02EA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20" y="4015210"/>
            <a:ext cx="4218380" cy="16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7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4A376-D4EB-4DB3-8FE6-FB71B5858C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50757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Topics Overview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CC0AC2A-7051-4D72-BC50-82D87394D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4"/>
          <a:stretch/>
        </p:blipFill>
        <p:spPr bwMode="auto">
          <a:xfrm>
            <a:off x="3163614" y="0"/>
            <a:ext cx="9028386" cy="634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FF2171-21FF-486D-A553-96D1E9B85AC8}"/>
              </a:ext>
            </a:extLst>
          </p:cNvPr>
          <p:cNvSpPr txBox="1"/>
          <p:nvPr/>
        </p:nvSpPr>
        <p:spPr>
          <a:xfrm>
            <a:off x="3562347" y="335845"/>
            <a:ext cx="83439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roxima Nova" panose="02000506030000020004" pitchFamily="50" charset="0"/>
              </a:rPr>
              <a:t>Topics covered include: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Proxima Nova" panose="02000506030000020004" pitchFamily="50" charset="0"/>
              </a:rPr>
              <a:t>Research techniques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Proxima Nova" panose="02000506030000020004" pitchFamily="50" charset="0"/>
              </a:rPr>
              <a:t>Information equity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Proxima Nova" panose="02000506030000020004" pitchFamily="50" charset="0"/>
              </a:rPr>
              <a:t>Evaluating information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Proxima Nova" panose="02000506030000020004" pitchFamily="50" charset="0"/>
              </a:rPr>
              <a:t>Social media and free speech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Proxima Nova" panose="02000506030000020004" pitchFamily="50" charset="0"/>
              </a:rPr>
              <a:t>Instructional strategies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Proxima Nova" panose="02000506030000020004" pitchFamily="50" charset="0"/>
              </a:rPr>
              <a:t>Presentation basics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Proxima Nova" panose="02000506030000020004" pitchFamily="50" charset="0"/>
              </a:rPr>
              <a:t>Empathy and crisis management</a:t>
            </a:r>
          </a:p>
          <a:p>
            <a:r>
              <a:rPr lang="en-US" sz="4000" dirty="0">
                <a:solidFill>
                  <a:schemeClr val="bg1"/>
                </a:solidFill>
                <a:latin typeface="Proxima Nova" panose="02000506030000020004" pitchFamily="50" charset="0"/>
              </a:rPr>
              <a:t>. . . and more!</a:t>
            </a:r>
          </a:p>
        </p:txBody>
      </p:sp>
      <p:sp>
        <p:nvSpPr>
          <p:cNvPr id="11" name="Google Shape;202;gf17b2dbdfe_0_40" descr="Addresses real-world needs and a prevalent skill gap&#10;">
            <a:extLst>
              <a:ext uri="{FF2B5EF4-FFF2-40B4-BE49-F238E27FC236}">
                <a16:creationId xmlns:a16="http://schemas.microsoft.com/office/drawing/2014/main" id="{7E8B7CB7-89DC-4423-AB66-5A8C41605844}"/>
              </a:ext>
            </a:extLst>
          </p:cNvPr>
          <p:cNvSpPr/>
          <p:nvPr/>
        </p:nvSpPr>
        <p:spPr>
          <a:xfrm>
            <a:off x="418018" y="47276"/>
            <a:ext cx="2286000" cy="2286000"/>
          </a:xfrm>
          <a:prstGeom prst="ellipse">
            <a:avLst/>
          </a:prstGeom>
          <a:solidFill>
            <a:srgbClr val="AD02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Addresses real-world needs and a prevalent skill gap</a:t>
            </a: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Google Shape;203;gf17b2dbdfe_0_40" descr="Everyone will get something out of it!&#10;">
            <a:extLst>
              <a:ext uri="{FF2B5EF4-FFF2-40B4-BE49-F238E27FC236}">
                <a16:creationId xmlns:a16="http://schemas.microsoft.com/office/drawing/2014/main" id="{4C4DCD74-B3AC-4715-AC66-07F48E49C171}"/>
              </a:ext>
            </a:extLst>
          </p:cNvPr>
          <p:cNvSpPr/>
          <p:nvPr/>
        </p:nvSpPr>
        <p:spPr>
          <a:xfrm>
            <a:off x="532318" y="2366847"/>
            <a:ext cx="2057400" cy="2057400"/>
          </a:xfrm>
          <a:prstGeom prst="ellipse">
            <a:avLst/>
          </a:prstGeom>
          <a:solidFill>
            <a:srgbClr val="AD02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Everyone will get something out of it!</a:t>
            </a:r>
            <a:endParaRPr sz="19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205;gf17b2dbdfe_0_40" descr="Dedicated full-time course instructor&#10;">
            <a:extLst>
              <a:ext uri="{FF2B5EF4-FFF2-40B4-BE49-F238E27FC236}">
                <a16:creationId xmlns:a16="http://schemas.microsoft.com/office/drawing/2014/main" id="{AC9B1F54-2A3E-44A4-9F37-5B6B421A4977}"/>
              </a:ext>
            </a:extLst>
          </p:cNvPr>
          <p:cNvSpPr/>
          <p:nvPr/>
        </p:nvSpPr>
        <p:spPr>
          <a:xfrm>
            <a:off x="646618" y="4468265"/>
            <a:ext cx="1828800" cy="1828800"/>
          </a:xfrm>
          <a:prstGeom prst="ellipse">
            <a:avLst/>
          </a:prstGeom>
          <a:solidFill>
            <a:srgbClr val="AD02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Dedicated full-time course instructor</a:t>
            </a: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8899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6596F9D-5CBC-4C87-BDEE-ED08C5A17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4" b="-7133"/>
          <a:stretch/>
        </p:blipFill>
        <p:spPr bwMode="auto">
          <a:xfrm>
            <a:off x="0" y="-45818"/>
            <a:ext cx="12192000" cy="687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inal project description: Develop a lesson, presentation, program, display, outreach initiative, or other instructional method on one of the following information literacy or research competencies: followed by list of topics.">
            <a:extLst>
              <a:ext uri="{FF2B5EF4-FFF2-40B4-BE49-F238E27FC236}">
                <a16:creationId xmlns:a16="http://schemas.microsoft.com/office/drawing/2014/main" id="{12D1B989-21BB-4286-BEF8-A530BD2C1D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34293" r="18672" b="21389"/>
          <a:stretch/>
        </p:blipFill>
        <p:spPr>
          <a:xfrm>
            <a:off x="720861" y="267117"/>
            <a:ext cx="10750274" cy="419862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5920B8-A5D7-4EC9-BE51-F933AAD4AD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7253" y="4612479"/>
            <a:ext cx="10657489" cy="1557349"/>
          </a:xfrm>
          <a:prstGeom prst="rect">
            <a:avLst/>
          </a:prstGeom>
          <a:solidFill>
            <a:srgbClr val="E0007A">
              <a:alpha val="34118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35F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Information Literacy Instruction for Library Professionals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35F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is available until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35F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JULY 31, 2022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3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43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Thank you for participating – any questions?</a:t>
            </a:r>
            <a:endParaRPr lang="en-US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 survey will be emailed to you shortly – please take a few minutes to respond. We truly appreciate your feedback!</a:t>
            </a:r>
            <a:endParaRPr lang="en-US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Contact information for speakers: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Jess Hoffman: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jhoffman@bklynlibrary.org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Sharon B. Phillips: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Sharon.Phillips@nysed.gov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Information Literacy Instruction for Library Professionals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US" sz="2800" u="sng" dirty="0">
                <a:solidFill>
                  <a:srgbClr val="AD0264"/>
                </a:solidFill>
                <a:cs typeface="Times New Roman" panose="02020603050405020304" pitchFamily="18" charset="0"/>
              </a:rPr>
              <a:t>http://bklynlib.org/info-lit</a:t>
            </a:r>
            <a:endParaRPr lang="en-US" sz="2800" u="sng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endParaRPr lang="en-US" sz="28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 descr="Q&amp;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71" y="756668"/>
            <a:ext cx="3880426" cy="16283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50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Housekeeping Reminders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20AE4F1-2C75-4E67-ABB3-CA3720BAB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097007"/>
              </p:ext>
            </p:extLst>
          </p:nvPr>
        </p:nvGraphicFramePr>
        <p:xfrm>
          <a:off x="571500" y="181127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781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ckground photo: Art &amp; Music Division at Brooklyn Public Library">
            <a:extLst>
              <a:ext uri="{FF2B5EF4-FFF2-40B4-BE49-F238E27FC236}">
                <a16:creationId xmlns:a16="http://schemas.microsoft.com/office/drawing/2014/main" id="{F6A2A448-DD01-4C3E-9941-BEE3B55A4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1"/>
          <a:stretch/>
        </p:blipFill>
        <p:spPr bwMode="auto">
          <a:xfrm>
            <a:off x="-1021" y="0"/>
            <a:ext cx="12193021" cy="63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FC8E59A-B829-43C5-8CB7-C34A8B1B86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451" y="639500"/>
            <a:ext cx="11453093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D0264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What is information literacy?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6F03B-C141-4176-A4FA-C8C08E05C810}"/>
              </a:ext>
            </a:extLst>
          </p:cNvPr>
          <p:cNvSpPr txBox="1"/>
          <p:nvPr/>
        </p:nvSpPr>
        <p:spPr>
          <a:xfrm>
            <a:off x="1304693" y="1836704"/>
            <a:ext cx="94940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</a:pPr>
            <a:r>
              <a:rPr lang="en-US" sz="4400" b="1" dirty="0">
                <a:solidFill>
                  <a:srgbClr val="AD0264"/>
                </a:solidFill>
                <a:latin typeface="Proxima Nova" panose="02000506030000020004" pitchFamily="50" charset="0"/>
              </a:rPr>
              <a:t>“A set of abilities requiring individuals to recognize when information is needed and have the ability to locate, evaluate, and use effectively the needed information.” –American Library Association</a:t>
            </a:r>
          </a:p>
        </p:txBody>
      </p:sp>
    </p:spTree>
    <p:extLst>
      <p:ext uri="{BB962C8B-B14F-4D97-AF65-F5344CB8AC3E}">
        <p14:creationId xmlns:p14="http://schemas.microsoft.com/office/powerpoint/2010/main" val="154996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ground photo: Art &amp; Music Division at Brooklyn Public Library">
            <a:extLst>
              <a:ext uri="{FF2B5EF4-FFF2-40B4-BE49-F238E27FC236}">
                <a16:creationId xmlns:a16="http://schemas.microsoft.com/office/drawing/2014/main" id="{829FA15E-D8C8-450F-A0B2-1ECAD03AC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1"/>
          <a:stretch/>
        </p:blipFill>
        <p:spPr bwMode="auto">
          <a:xfrm>
            <a:off x="-1021" y="0"/>
            <a:ext cx="12193021" cy="63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FC8E59A-B829-43C5-8CB7-C34A8B1B86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639489"/>
            <a:ext cx="1219200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D0264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What is information literacy? </a:t>
            </a: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(2)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6F03B-C141-4176-A4FA-C8C08E05C810}"/>
              </a:ext>
            </a:extLst>
          </p:cNvPr>
          <p:cNvSpPr txBox="1"/>
          <p:nvPr/>
        </p:nvSpPr>
        <p:spPr>
          <a:xfrm>
            <a:off x="1293541" y="1836693"/>
            <a:ext cx="9919348" cy="3406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AD0264"/>
                </a:solidFill>
                <a:latin typeface="Proxima Nova" panose="02000506030000020004" pitchFamily="50" charset="0"/>
              </a:rPr>
              <a:t>Skills that can be taught</a:t>
            </a:r>
          </a:p>
          <a:p>
            <a:pPr marL="457200" indent="-4572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AD0264"/>
                </a:solidFill>
                <a:latin typeface="Proxima Nova" panose="02000506030000020004" pitchFamily="50" charset="0"/>
              </a:rPr>
              <a:t>Attitudes that develop over time</a:t>
            </a:r>
          </a:p>
          <a:p>
            <a:pPr marL="457200" indent="-4572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AD0264"/>
                </a:solidFill>
                <a:latin typeface="Proxima Nova" panose="02000506030000020004" pitchFamily="50" charset="0"/>
              </a:rPr>
              <a:t>A basic human right in the “information age”</a:t>
            </a:r>
          </a:p>
        </p:txBody>
      </p:sp>
    </p:spTree>
    <p:extLst>
      <p:ext uri="{BB962C8B-B14F-4D97-AF65-F5344CB8AC3E}">
        <p14:creationId xmlns:p14="http://schemas.microsoft.com/office/powerpoint/2010/main" val="15275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ground photo: Art &amp; Music Division at Brooklyn Public Library">
            <a:extLst>
              <a:ext uri="{FF2B5EF4-FFF2-40B4-BE49-F238E27FC236}">
                <a16:creationId xmlns:a16="http://schemas.microsoft.com/office/drawing/2014/main" id="{7CBB49FD-0B0A-4D1B-A638-A230C9E81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1"/>
          <a:stretch/>
        </p:blipFill>
        <p:spPr bwMode="auto">
          <a:xfrm>
            <a:off x="-1021" y="0"/>
            <a:ext cx="12193021" cy="63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FC8E59A-B829-43C5-8CB7-C34A8B1B86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942" y="132418"/>
            <a:ext cx="11453093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D0264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What is information literacy?</a:t>
            </a:r>
            <a:r>
              <a:rPr lang="en-US" sz="9600" b="1" spc="0">
                <a:solidFill>
                  <a:srgbClr val="AD0264"/>
                </a:solidFill>
                <a:latin typeface="Proxima Nova" panose="02000506030000020004" pitchFamily="50" charset="0"/>
              </a:rPr>
              <a:t> </a:t>
            </a:r>
            <a:r>
              <a:rPr lang="en-US" sz="800" spc="0">
                <a:solidFill>
                  <a:schemeClr val="bg1"/>
                </a:solidFill>
                <a:latin typeface="Proxima Nova" panose="02000506030000020004" pitchFamily="50" charset="0"/>
              </a:rPr>
              <a:t>(3)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AD0264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6F03B-C141-4176-A4FA-C8C08E05C810}"/>
              </a:ext>
            </a:extLst>
          </p:cNvPr>
          <p:cNvSpPr txBox="1"/>
          <p:nvPr/>
        </p:nvSpPr>
        <p:spPr>
          <a:xfrm>
            <a:off x="1304693" y="1834496"/>
            <a:ext cx="843032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AD0264"/>
                </a:solidFill>
                <a:latin typeface="Proxima Nova" panose="02000506030000020004" pitchFamily="50" charset="0"/>
              </a:rPr>
              <a:t>Identifying information needs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AD0264"/>
                </a:solidFill>
                <a:latin typeface="Proxima Nova" panose="02000506030000020004" pitchFamily="50" charset="0"/>
              </a:rPr>
              <a:t>Accessing information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AD0264"/>
                </a:solidFill>
                <a:latin typeface="Proxima Nova" panose="02000506030000020004" pitchFamily="50" charset="0"/>
              </a:rPr>
              <a:t>Evaluating information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AD0264"/>
                </a:solidFill>
                <a:latin typeface="Proxima Nova" panose="02000506030000020004" pitchFamily="50" charset="0"/>
              </a:rPr>
              <a:t>Applying information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AD0264"/>
                </a:solidFill>
                <a:latin typeface="Proxima Nova" panose="02000506030000020004" pitchFamily="50" charset="0"/>
              </a:rPr>
              <a:t>Using information ethically</a:t>
            </a:r>
          </a:p>
        </p:txBody>
      </p:sp>
    </p:spTree>
    <p:extLst>
      <p:ext uri="{BB962C8B-B14F-4D97-AF65-F5344CB8AC3E}">
        <p14:creationId xmlns:p14="http://schemas.microsoft.com/office/powerpoint/2010/main" val="317659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ackground photo: outside the Brooklyn Public Library central branch">
            <a:extLst>
              <a:ext uri="{FF2B5EF4-FFF2-40B4-BE49-F238E27FC236}">
                <a16:creationId xmlns:a16="http://schemas.microsoft.com/office/drawing/2014/main" id="{CB43D388-85F9-4ABF-8AB9-4147F95DA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" b="3577"/>
          <a:stretch/>
        </p:blipFill>
        <p:spPr bwMode="auto">
          <a:xfrm>
            <a:off x="0" y="0"/>
            <a:ext cx="12192000" cy="63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1ABDFE-5857-450F-A327-D116CA3AF7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453" y="171862"/>
            <a:ext cx="11453093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AD0264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Why is information literacy critical for libraries?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8DF9A-2A66-4BC3-9249-CCAC9C0ADAE1}"/>
              </a:ext>
            </a:extLst>
          </p:cNvPr>
          <p:cNvSpPr txBox="1"/>
          <p:nvPr/>
        </p:nvSpPr>
        <p:spPr>
          <a:xfrm>
            <a:off x="1304693" y="1841488"/>
            <a:ext cx="9866225" cy="352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AD0264"/>
                </a:solidFill>
                <a:latin typeface="Proxima Nova" panose="02000506030000020004" pitchFamily="50" charset="0"/>
              </a:rPr>
              <a:t>Libraries are information facilities</a:t>
            </a:r>
          </a:p>
          <a:p>
            <a:pPr marL="457200" indent="-4572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AD0264"/>
                </a:solidFill>
                <a:latin typeface="Proxima Nova" panose="02000506030000020004" pitchFamily="50" charset="0"/>
              </a:rPr>
              <a:t>Adaptable enough to deal with changing information trends</a:t>
            </a:r>
          </a:p>
          <a:p>
            <a:pPr marL="457200" indent="-4572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AD0264"/>
                </a:solidFill>
                <a:latin typeface="Proxima Nova" panose="02000506030000020004" pitchFamily="50" charset="0"/>
              </a:rPr>
              <a:t>Encourage and facilitate healthy information literacy attitudes</a:t>
            </a:r>
          </a:p>
        </p:txBody>
      </p:sp>
    </p:spTree>
    <p:extLst>
      <p:ext uri="{BB962C8B-B14F-4D97-AF65-F5344CB8AC3E}">
        <p14:creationId xmlns:p14="http://schemas.microsoft.com/office/powerpoint/2010/main" val="321648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ckground photo: outside the Brooklyn Public Library central branch">
            <a:extLst>
              <a:ext uri="{FF2B5EF4-FFF2-40B4-BE49-F238E27FC236}">
                <a16:creationId xmlns:a16="http://schemas.microsoft.com/office/drawing/2014/main" id="{D235DCCF-DF38-429D-BAFC-0B3B65C9C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" b="3577"/>
          <a:stretch/>
        </p:blipFill>
        <p:spPr bwMode="auto">
          <a:xfrm>
            <a:off x="0" y="0"/>
            <a:ext cx="12192000" cy="63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19D8FF1-33E6-4603-9614-81E687971A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4143" y="373280"/>
            <a:ext cx="10543713" cy="13714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Proxima Nova" panose="02000506030000020004" pitchFamily="50" charset="0"/>
                <a:ea typeface="+mj-ea"/>
                <a:cs typeface="+mj-cs"/>
              </a:rPr>
              <a:t>How would you rate your overall information literacy?</a:t>
            </a:r>
          </a:p>
        </p:txBody>
      </p:sp>
      <p:graphicFrame>
        <p:nvGraphicFramePr>
          <p:cNvPr id="2" name="Table 4" descr="5: Excellent; 4: Good; 3: Average; 2: Mediocre; 1: Poor">
            <a:extLst>
              <a:ext uri="{FF2B5EF4-FFF2-40B4-BE49-F238E27FC236}">
                <a16:creationId xmlns:a16="http://schemas.microsoft.com/office/drawing/2014/main" id="{A816B863-5AAD-46CA-BAE8-F9AC15C14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58950"/>
              </p:ext>
            </p:extLst>
          </p:nvPr>
        </p:nvGraphicFramePr>
        <p:xfrm>
          <a:off x="824143" y="2720971"/>
          <a:ext cx="10543715" cy="263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743">
                  <a:extLst>
                    <a:ext uri="{9D8B030D-6E8A-4147-A177-3AD203B41FA5}">
                      <a16:colId xmlns:a16="http://schemas.microsoft.com/office/drawing/2014/main" val="2289693150"/>
                    </a:ext>
                  </a:extLst>
                </a:gridCol>
                <a:gridCol w="2108743">
                  <a:extLst>
                    <a:ext uri="{9D8B030D-6E8A-4147-A177-3AD203B41FA5}">
                      <a16:colId xmlns:a16="http://schemas.microsoft.com/office/drawing/2014/main" val="1218102044"/>
                    </a:ext>
                  </a:extLst>
                </a:gridCol>
                <a:gridCol w="2108743">
                  <a:extLst>
                    <a:ext uri="{9D8B030D-6E8A-4147-A177-3AD203B41FA5}">
                      <a16:colId xmlns:a16="http://schemas.microsoft.com/office/drawing/2014/main" val="493686801"/>
                    </a:ext>
                  </a:extLst>
                </a:gridCol>
                <a:gridCol w="2108743">
                  <a:extLst>
                    <a:ext uri="{9D8B030D-6E8A-4147-A177-3AD203B41FA5}">
                      <a16:colId xmlns:a16="http://schemas.microsoft.com/office/drawing/2014/main" val="811983446"/>
                    </a:ext>
                  </a:extLst>
                </a:gridCol>
                <a:gridCol w="2108743">
                  <a:extLst>
                    <a:ext uri="{9D8B030D-6E8A-4147-A177-3AD203B41FA5}">
                      <a16:colId xmlns:a16="http://schemas.microsoft.com/office/drawing/2014/main" val="2410762577"/>
                    </a:ext>
                  </a:extLst>
                </a:gridCol>
              </a:tblGrid>
              <a:tr h="1318334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5</a:t>
                      </a:r>
                      <a:endParaRPr lang="en-US" sz="7200" dirty="0">
                        <a:solidFill>
                          <a:srgbClr val="AD0264"/>
                        </a:solidFill>
                        <a:latin typeface="Proxima Nova" panose="02000506030000020004" pitchFamily="50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335533"/>
                  </a:ext>
                </a:extLst>
              </a:tr>
              <a:tr h="131833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Excellent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Good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Average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Mediocre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Poor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833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59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ckground photo: outside the Brooklyn Public Library central branch">
            <a:extLst>
              <a:ext uri="{FF2B5EF4-FFF2-40B4-BE49-F238E27FC236}">
                <a16:creationId xmlns:a16="http://schemas.microsoft.com/office/drawing/2014/main" id="{BBEEF10F-C32B-4979-8CBE-91E43E298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" b="3577"/>
          <a:stretch/>
        </p:blipFill>
        <p:spPr bwMode="auto">
          <a:xfrm>
            <a:off x="0" y="0"/>
            <a:ext cx="12192000" cy="63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19D8FF1-33E6-4603-9614-81E687971A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425" y="491109"/>
            <a:ext cx="11487149" cy="12533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Proxima Nova" panose="02000506030000020004" pitchFamily="50" charset="0"/>
                <a:ea typeface="+mj-ea"/>
                <a:cs typeface="+mj-cs"/>
              </a:rPr>
              <a:t>How would you rate your skills and confidence in teaching and instruction?</a:t>
            </a:r>
          </a:p>
        </p:txBody>
      </p:sp>
      <p:graphicFrame>
        <p:nvGraphicFramePr>
          <p:cNvPr id="2" name="Table 4" descr="5: Excellent; 4: Good; 3: Average; 2: Mediocre; 1: Poor">
            <a:extLst>
              <a:ext uri="{FF2B5EF4-FFF2-40B4-BE49-F238E27FC236}">
                <a16:creationId xmlns:a16="http://schemas.microsoft.com/office/drawing/2014/main" id="{A816B863-5AAD-46CA-BAE8-F9AC15C14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84198"/>
              </p:ext>
            </p:extLst>
          </p:nvPr>
        </p:nvGraphicFramePr>
        <p:xfrm>
          <a:off x="824141" y="2720847"/>
          <a:ext cx="10543715" cy="263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743">
                  <a:extLst>
                    <a:ext uri="{9D8B030D-6E8A-4147-A177-3AD203B41FA5}">
                      <a16:colId xmlns:a16="http://schemas.microsoft.com/office/drawing/2014/main" val="2289693150"/>
                    </a:ext>
                  </a:extLst>
                </a:gridCol>
                <a:gridCol w="2108743">
                  <a:extLst>
                    <a:ext uri="{9D8B030D-6E8A-4147-A177-3AD203B41FA5}">
                      <a16:colId xmlns:a16="http://schemas.microsoft.com/office/drawing/2014/main" val="1218102044"/>
                    </a:ext>
                  </a:extLst>
                </a:gridCol>
                <a:gridCol w="2108743">
                  <a:extLst>
                    <a:ext uri="{9D8B030D-6E8A-4147-A177-3AD203B41FA5}">
                      <a16:colId xmlns:a16="http://schemas.microsoft.com/office/drawing/2014/main" val="493686801"/>
                    </a:ext>
                  </a:extLst>
                </a:gridCol>
                <a:gridCol w="2108743">
                  <a:extLst>
                    <a:ext uri="{9D8B030D-6E8A-4147-A177-3AD203B41FA5}">
                      <a16:colId xmlns:a16="http://schemas.microsoft.com/office/drawing/2014/main" val="811983446"/>
                    </a:ext>
                  </a:extLst>
                </a:gridCol>
                <a:gridCol w="2108743">
                  <a:extLst>
                    <a:ext uri="{9D8B030D-6E8A-4147-A177-3AD203B41FA5}">
                      <a16:colId xmlns:a16="http://schemas.microsoft.com/office/drawing/2014/main" val="2410762577"/>
                    </a:ext>
                  </a:extLst>
                </a:gridCol>
              </a:tblGrid>
              <a:tr h="1318334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5</a:t>
                      </a:r>
                      <a:endParaRPr lang="en-US" sz="7200" dirty="0">
                        <a:solidFill>
                          <a:srgbClr val="AD0264"/>
                        </a:solidFill>
                        <a:latin typeface="Proxima Nova" panose="02000506030000020004" pitchFamily="50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335533"/>
                  </a:ext>
                </a:extLst>
              </a:tr>
              <a:tr h="1318334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Excellent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Good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Average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Mediocre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AD0264"/>
                          </a:solidFill>
                          <a:latin typeface="Proxima Nova" panose="02000506030000020004" pitchFamily="50" charset="0"/>
                        </a:rPr>
                        <a:t>Poor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833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13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8D6B3-7440-4531-847D-C14CD15AE3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50757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Information Literacy Instruction Course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2A34-8E49-4488-9C98-27411378A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2500" r="1934" b="2916"/>
          <a:stretch/>
        </p:blipFill>
        <p:spPr>
          <a:xfrm>
            <a:off x="3153103" y="0"/>
            <a:ext cx="9038896" cy="6342594"/>
          </a:xfrm>
          <a:prstGeom prst="rect">
            <a:avLst/>
          </a:prstGeom>
        </p:spPr>
      </p:pic>
      <p:sp>
        <p:nvSpPr>
          <p:cNvPr id="6" name="Google Shape;202;gf17b2dbdfe_0_40" descr="For ALL library staff in any position at any library with any level of experience&#10;">
            <a:extLst>
              <a:ext uri="{FF2B5EF4-FFF2-40B4-BE49-F238E27FC236}">
                <a16:creationId xmlns:a16="http://schemas.microsoft.com/office/drawing/2014/main" id="{7DEB1FC4-933F-4713-8600-82E9E70B11B7}"/>
              </a:ext>
            </a:extLst>
          </p:cNvPr>
          <p:cNvSpPr/>
          <p:nvPr/>
        </p:nvSpPr>
        <p:spPr>
          <a:xfrm>
            <a:off x="386538" y="50910"/>
            <a:ext cx="2286000" cy="2286000"/>
          </a:xfrm>
          <a:prstGeom prst="ellipse">
            <a:avLst/>
          </a:prstGeom>
          <a:solidFill>
            <a:srgbClr val="AD02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For </a:t>
            </a:r>
            <a: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ALL</a:t>
            </a:r>
            <a:r>
              <a:rPr lang="en-US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 library staff in any position at any library with any level of experience</a:t>
            </a: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203;gf17b2dbdfe_0_40" descr="12 hours of continuing education&#10;">
            <a:extLst>
              <a:ext uri="{FF2B5EF4-FFF2-40B4-BE49-F238E27FC236}">
                <a16:creationId xmlns:a16="http://schemas.microsoft.com/office/drawing/2014/main" id="{7BBA573D-E779-4127-B81E-D8FE56C334E4}"/>
              </a:ext>
            </a:extLst>
          </p:cNvPr>
          <p:cNvSpPr/>
          <p:nvPr/>
        </p:nvSpPr>
        <p:spPr>
          <a:xfrm>
            <a:off x="500838" y="2368460"/>
            <a:ext cx="2057400" cy="2057400"/>
          </a:xfrm>
          <a:prstGeom prst="ellipse">
            <a:avLst/>
          </a:prstGeom>
          <a:solidFill>
            <a:srgbClr val="AD02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12 hours of continuing education</a:t>
            </a:r>
            <a:endParaRPr sz="19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205;gf17b2dbdfe_0_40" descr="Online and self-paced&#10;&#10;">
            <a:extLst>
              <a:ext uri="{FF2B5EF4-FFF2-40B4-BE49-F238E27FC236}">
                <a16:creationId xmlns:a16="http://schemas.microsoft.com/office/drawing/2014/main" id="{9643A0D3-3391-4F4C-9BA5-1BA8A1F996A7}"/>
              </a:ext>
            </a:extLst>
          </p:cNvPr>
          <p:cNvSpPr/>
          <p:nvPr/>
        </p:nvSpPr>
        <p:spPr>
          <a:xfrm>
            <a:off x="615138" y="4456087"/>
            <a:ext cx="1828800" cy="1828800"/>
          </a:xfrm>
          <a:prstGeom prst="ellipse">
            <a:avLst/>
          </a:prstGeom>
          <a:solidFill>
            <a:srgbClr val="AD02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Online and self-paced</a:t>
            </a:r>
            <a:endParaRPr sz="22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428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22860</TotalTime>
  <Words>711</Words>
  <Application>Microsoft Office PowerPoint</Application>
  <PresentationFormat>Widescreen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Proxima Nova</vt:lpstr>
      <vt:lpstr>Arial</vt:lpstr>
      <vt:lpstr>Calibri</vt:lpstr>
      <vt:lpstr>Calibri Light</vt:lpstr>
      <vt:lpstr>Lato</vt:lpstr>
      <vt:lpstr>Times New Roman</vt:lpstr>
      <vt:lpstr>Retrospect</vt:lpstr>
      <vt:lpstr>“Information Literacy Instruction for Library Professionals”  </vt:lpstr>
      <vt:lpstr>Housekeeping Reminders</vt:lpstr>
      <vt:lpstr>What is information literacy?</vt:lpstr>
      <vt:lpstr>What is information literacy? (2)</vt:lpstr>
      <vt:lpstr>What is information literacy? (3)</vt:lpstr>
      <vt:lpstr>Why is information literacy critical for libraries?</vt:lpstr>
      <vt:lpstr>How would you rate your overall information literacy?</vt:lpstr>
      <vt:lpstr>How would you rate your skills and confidence in teaching and instruction?</vt:lpstr>
      <vt:lpstr>Information Literacy Instruction Course</vt:lpstr>
      <vt:lpstr>Topics Overview</vt:lpstr>
      <vt:lpstr>Information Literacy Instruction for Library Professionals is available until  JULY 31, 2022</vt:lpstr>
      <vt:lpstr>Conclusion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Reading Resources for Younger Readers with Print Disabilities</dc:title>
  <dc:creator>JaneBentley</dc:creator>
  <cp:lastModifiedBy>Sarah McFadden</cp:lastModifiedBy>
  <cp:revision>149</cp:revision>
  <dcterms:created xsi:type="dcterms:W3CDTF">2021-03-06T19:12:57Z</dcterms:created>
  <dcterms:modified xsi:type="dcterms:W3CDTF">2022-05-13T15:23:02Z</dcterms:modified>
</cp:coreProperties>
</file>