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69" r:id="rId3"/>
    <p:sldId id="280" r:id="rId4"/>
    <p:sldId id="262" r:id="rId5"/>
    <p:sldId id="290" r:id="rId6"/>
    <p:sldId id="291" r:id="rId7"/>
    <p:sldId id="279" r:id="rId8"/>
    <p:sldId id="292" r:id="rId9"/>
    <p:sldId id="297" r:id="rId10"/>
    <p:sldId id="298" r:id="rId11"/>
    <p:sldId id="294" r:id="rId12"/>
    <p:sldId id="258" r:id="rId13"/>
    <p:sldId id="274" r:id="rId14"/>
    <p:sldId id="278" r:id="rId15"/>
    <p:sldId id="289" r:id="rId16"/>
    <p:sldId id="273" r:id="rId17"/>
    <p:sldId id="276" r:id="rId18"/>
    <p:sldId id="281" r:id="rId19"/>
    <p:sldId id="275" r:id="rId20"/>
    <p:sldId id="264" r:id="rId21"/>
    <p:sldId id="268" r:id="rId22"/>
    <p:sldId id="299" r:id="rId23"/>
    <p:sldId id="283" r:id="rId24"/>
    <p:sldId id="287" r:id="rId25"/>
    <p:sldId id="300" r:id="rId26"/>
    <p:sldId id="284" r:id="rId27"/>
    <p:sldId id="301" r:id="rId28"/>
    <p:sldId id="285" r:id="rId29"/>
    <p:sldId id="296" r:id="rId30"/>
    <p:sldId id="265" r:id="rId31"/>
    <p:sldId id="272" r:id="rId32"/>
    <p:sldId id="286" r:id="rId33"/>
    <p:sldId id="267" r:id="rId34"/>
    <p:sldId id="288"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B1E37"/>
    <a:srgbClr val="1E4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23461E-7F8D-4C61-AF34-390858CD374A}" v="93" dt="2021-06-21T10:57:26.4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3" autoAdjust="0"/>
    <p:restoredTop sz="93792" autoAdjust="0"/>
  </p:normalViewPr>
  <p:slideViewPr>
    <p:cSldViewPr snapToGrid="0">
      <p:cViewPr varScale="1">
        <p:scale>
          <a:sx n="62" d="100"/>
          <a:sy n="62" d="100"/>
        </p:scale>
        <p:origin x="828" y="56"/>
      </p:cViewPr>
      <p:guideLst/>
    </p:cSldViewPr>
  </p:slideViewPr>
  <p:outlineViewPr>
    <p:cViewPr>
      <p:scale>
        <a:sx n="33" d="100"/>
        <a:sy n="33" d="100"/>
      </p:scale>
      <p:origin x="0" y="-149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1601B3-78B4-4307-94D9-6BBE6FF89B4E}" type="datetimeFigureOut">
              <a:rPr lang="en-US" smtClean="0"/>
              <a:t>6/30/2021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567FC4-C2B9-410E-BD20-0AD6532823E8}" type="slidenum">
              <a:rPr lang="en-US" smtClean="0"/>
              <a:t>‹#›</a:t>
            </a:fld>
            <a:endParaRPr lang="en-US"/>
          </a:p>
        </p:txBody>
      </p:sp>
    </p:spTree>
    <p:extLst>
      <p:ext uri="{BB962C8B-B14F-4D97-AF65-F5344CB8AC3E}">
        <p14:creationId xmlns:p14="http://schemas.microsoft.com/office/powerpoint/2010/main" val="25822517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reading instructions</a:t>
            </a:r>
          </a:p>
          <a:p>
            <a:r>
              <a:rPr lang="en-US" dirty="0"/>
              <a:t>Show last years answers</a:t>
            </a:r>
          </a:p>
          <a:p>
            <a:r>
              <a:rPr lang="en-US" dirty="0"/>
              <a:t>Instructions at top</a:t>
            </a:r>
          </a:p>
          <a:p>
            <a:r>
              <a:rPr lang="en-US" dirty="0"/>
              <a:t>Question marks for pop up instructions</a:t>
            </a:r>
          </a:p>
          <a:p>
            <a:r>
              <a:rPr lang="en-US" dirty="0"/>
              <a:t>Print button and show status screen shot, and print</a:t>
            </a:r>
          </a:p>
          <a:p>
            <a:r>
              <a:rPr lang="en-US" dirty="0"/>
              <a:t>Reports aren’t yet open - NYLINE S notice will go out when reports software is ready.</a:t>
            </a:r>
          </a:p>
          <a:p>
            <a:endParaRPr lang="en-US" dirty="0"/>
          </a:p>
          <a:p>
            <a:endParaRPr lang="en-US" dirty="0"/>
          </a:p>
        </p:txBody>
      </p:sp>
      <p:sp>
        <p:nvSpPr>
          <p:cNvPr id="4" name="Slide Number Placeholder 3"/>
          <p:cNvSpPr>
            <a:spLocks noGrp="1"/>
          </p:cNvSpPr>
          <p:nvPr>
            <p:ph type="sldNum" sz="quarter" idx="5"/>
          </p:nvPr>
        </p:nvSpPr>
        <p:spPr/>
        <p:txBody>
          <a:bodyPr/>
          <a:lstStyle/>
          <a:p>
            <a:fld id="{72567FC4-C2B9-410E-BD20-0AD6532823E8}" type="slidenum">
              <a:rPr lang="en-US" smtClean="0"/>
              <a:t>3</a:t>
            </a:fld>
            <a:endParaRPr lang="en-US"/>
          </a:p>
        </p:txBody>
      </p:sp>
    </p:spTree>
    <p:extLst>
      <p:ext uri="{BB962C8B-B14F-4D97-AF65-F5344CB8AC3E}">
        <p14:creationId xmlns:p14="http://schemas.microsoft.com/office/powerpoint/2010/main" val="16880591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Info collected on librarian salary was removed from the report when we removed part 7  and added to part 2</a:t>
            </a:r>
          </a:p>
        </p:txBody>
      </p:sp>
      <p:sp>
        <p:nvSpPr>
          <p:cNvPr id="4" name="Slide Number Placeholder 3"/>
          <p:cNvSpPr>
            <a:spLocks noGrp="1"/>
          </p:cNvSpPr>
          <p:nvPr>
            <p:ph type="sldNum" sz="quarter" idx="5"/>
          </p:nvPr>
        </p:nvSpPr>
        <p:spPr/>
        <p:txBody>
          <a:bodyPr/>
          <a:lstStyle/>
          <a:p>
            <a:fld id="{72567FC4-C2B9-410E-BD20-0AD6532823E8}" type="slidenum">
              <a:rPr lang="en-US" smtClean="0"/>
              <a:t>7</a:t>
            </a:fld>
            <a:endParaRPr lang="en-US"/>
          </a:p>
        </p:txBody>
      </p:sp>
    </p:spTree>
    <p:extLst>
      <p:ext uri="{BB962C8B-B14F-4D97-AF65-F5344CB8AC3E}">
        <p14:creationId xmlns:p14="http://schemas.microsoft.com/office/powerpoint/2010/main" val="329557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to request from </a:t>
            </a:r>
          </a:p>
          <a:p>
            <a:r>
              <a:rPr lang="en-US" dirty="0"/>
              <a:t>Reminder – restate instructions</a:t>
            </a:r>
          </a:p>
        </p:txBody>
      </p:sp>
      <p:sp>
        <p:nvSpPr>
          <p:cNvPr id="4" name="Slide Number Placeholder 3"/>
          <p:cNvSpPr>
            <a:spLocks noGrp="1"/>
          </p:cNvSpPr>
          <p:nvPr>
            <p:ph type="sldNum" sz="quarter" idx="5"/>
          </p:nvPr>
        </p:nvSpPr>
        <p:spPr/>
        <p:txBody>
          <a:bodyPr/>
          <a:lstStyle/>
          <a:p>
            <a:fld id="{72567FC4-C2B9-410E-BD20-0AD6532823E8}" type="slidenum">
              <a:rPr lang="en-US" smtClean="0"/>
              <a:t>14</a:t>
            </a:fld>
            <a:endParaRPr lang="en-US"/>
          </a:p>
        </p:txBody>
      </p:sp>
    </p:spTree>
    <p:extLst>
      <p:ext uri="{BB962C8B-B14F-4D97-AF65-F5344CB8AC3E}">
        <p14:creationId xmlns:p14="http://schemas.microsoft.com/office/powerpoint/2010/main" val="1801849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response to request from SLS Director input</a:t>
            </a:r>
          </a:p>
          <a:p>
            <a:r>
              <a:rPr lang="en-US" dirty="0"/>
              <a:t>Reminder – restate instructions</a:t>
            </a:r>
          </a:p>
        </p:txBody>
      </p:sp>
      <p:sp>
        <p:nvSpPr>
          <p:cNvPr id="4" name="Slide Number Placeholder 3"/>
          <p:cNvSpPr>
            <a:spLocks noGrp="1"/>
          </p:cNvSpPr>
          <p:nvPr>
            <p:ph type="sldNum" sz="quarter" idx="5"/>
          </p:nvPr>
        </p:nvSpPr>
        <p:spPr/>
        <p:txBody>
          <a:bodyPr/>
          <a:lstStyle/>
          <a:p>
            <a:fld id="{72567FC4-C2B9-410E-BD20-0AD6532823E8}" type="slidenum">
              <a:rPr lang="en-US" smtClean="0"/>
              <a:t>15</a:t>
            </a:fld>
            <a:endParaRPr lang="en-US"/>
          </a:p>
        </p:txBody>
      </p:sp>
    </p:spTree>
    <p:extLst>
      <p:ext uri="{BB962C8B-B14F-4D97-AF65-F5344CB8AC3E}">
        <p14:creationId xmlns:p14="http://schemas.microsoft.com/office/powerpoint/2010/main" val="941972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Fields are pre-filled for 2020 aid</a:t>
            </a:r>
          </a:p>
          <a:p>
            <a:endParaRPr lang="en-US" dirty="0"/>
          </a:p>
        </p:txBody>
      </p:sp>
      <p:sp>
        <p:nvSpPr>
          <p:cNvPr id="4" name="Slide Number Placeholder 3"/>
          <p:cNvSpPr>
            <a:spLocks noGrp="1"/>
          </p:cNvSpPr>
          <p:nvPr>
            <p:ph type="sldNum" sz="quarter" idx="5"/>
          </p:nvPr>
        </p:nvSpPr>
        <p:spPr/>
        <p:txBody>
          <a:bodyPr/>
          <a:lstStyle/>
          <a:p>
            <a:fld id="{72567FC4-C2B9-410E-BD20-0AD6532823E8}" type="slidenum">
              <a:rPr lang="en-US" smtClean="0"/>
              <a:t>26</a:t>
            </a:fld>
            <a:endParaRPr lang="en-US"/>
          </a:p>
        </p:txBody>
      </p:sp>
    </p:spTree>
    <p:extLst>
      <p:ext uri="{BB962C8B-B14F-4D97-AF65-F5344CB8AC3E}">
        <p14:creationId xmlns:p14="http://schemas.microsoft.com/office/powerpoint/2010/main" val="38693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7FC4-C2B9-410E-BD20-0AD6532823E8}" type="slidenum">
              <a:rPr lang="en-US" smtClean="0"/>
              <a:t>29</a:t>
            </a:fld>
            <a:endParaRPr lang="en-US"/>
          </a:p>
        </p:txBody>
      </p:sp>
    </p:spTree>
    <p:extLst>
      <p:ext uri="{BB962C8B-B14F-4D97-AF65-F5344CB8AC3E}">
        <p14:creationId xmlns:p14="http://schemas.microsoft.com/office/powerpoint/2010/main" val="247453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fireworks!</a:t>
            </a:r>
          </a:p>
          <a:p>
            <a:endParaRPr lang="en-US" dirty="0"/>
          </a:p>
        </p:txBody>
      </p:sp>
      <p:sp>
        <p:nvSpPr>
          <p:cNvPr id="4" name="Slide Number Placeholder 3"/>
          <p:cNvSpPr>
            <a:spLocks noGrp="1"/>
          </p:cNvSpPr>
          <p:nvPr>
            <p:ph type="sldNum" sz="quarter" idx="5"/>
          </p:nvPr>
        </p:nvSpPr>
        <p:spPr/>
        <p:txBody>
          <a:bodyPr/>
          <a:lstStyle/>
          <a:p>
            <a:fld id="{72567FC4-C2B9-410E-BD20-0AD6532823E8}" type="slidenum">
              <a:rPr lang="en-US" smtClean="0"/>
              <a:t>30</a:t>
            </a:fld>
            <a:endParaRPr lang="en-US"/>
          </a:p>
        </p:txBody>
      </p:sp>
    </p:spTree>
    <p:extLst>
      <p:ext uri="{BB962C8B-B14F-4D97-AF65-F5344CB8AC3E}">
        <p14:creationId xmlns:p14="http://schemas.microsoft.com/office/powerpoint/2010/main" val="27300469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567FC4-C2B9-410E-BD20-0AD6532823E8}" type="slidenum">
              <a:rPr lang="en-US" smtClean="0"/>
              <a:t>34</a:t>
            </a:fld>
            <a:endParaRPr lang="en-US"/>
          </a:p>
        </p:txBody>
      </p:sp>
    </p:spTree>
    <p:extLst>
      <p:ext uri="{BB962C8B-B14F-4D97-AF65-F5344CB8AC3E}">
        <p14:creationId xmlns:p14="http://schemas.microsoft.com/office/powerpoint/2010/main" val="3519264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9DB99-F136-4092-BEBF-3CA7B0D2EE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1BF11D2-3690-4630-A6AE-8DE3EDE28D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D6F141-E077-438B-83E6-2C8637CAEDD5}"/>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5" name="Footer Placeholder 4">
            <a:extLst>
              <a:ext uri="{FF2B5EF4-FFF2-40B4-BE49-F238E27FC236}">
                <a16:creationId xmlns:a16="http://schemas.microsoft.com/office/drawing/2014/main" id="{6C5250E5-0BD4-4F7F-9B8D-311CDD37C8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66C64-19E4-40BA-ABD1-CE302E4576AB}"/>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184364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EB4F3-1C33-41D9-ACC2-09A285BCF9A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14DD919-ABD9-4F40-84BF-69FBF2C148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F770D62-6D4E-4B3B-8AC3-B1A1E92AC9B0}"/>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5" name="Footer Placeholder 4">
            <a:extLst>
              <a:ext uri="{FF2B5EF4-FFF2-40B4-BE49-F238E27FC236}">
                <a16:creationId xmlns:a16="http://schemas.microsoft.com/office/drawing/2014/main" id="{FF65B1F8-0CE4-4B0B-B771-9E0340266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439A5-8741-4E36-9773-C8D218FB5EC0}"/>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105232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675C13-4F81-4112-A0B1-60980026D1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69E7C62-0364-40BF-8783-0C14C772EAF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EA4875-6EE8-45CC-A784-9119D657F079}"/>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5" name="Footer Placeholder 4">
            <a:extLst>
              <a:ext uri="{FF2B5EF4-FFF2-40B4-BE49-F238E27FC236}">
                <a16:creationId xmlns:a16="http://schemas.microsoft.com/office/drawing/2014/main" id="{7D0654B3-E650-4D3B-88C6-2A117971D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EE540F-A80D-4639-8AE4-001DD60D23EF}"/>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3843719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25270-B5F3-4D2D-9D31-5C5E66CC94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E9691E-2E88-4761-A44D-CEBC98C395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7E3D3A-94DB-44C5-AA40-BAB86798E48E}"/>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5" name="Footer Placeholder 4">
            <a:extLst>
              <a:ext uri="{FF2B5EF4-FFF2-40B4-BE49-F238E27FC236}">
                <a16:creationId xmlns:a16="http://schemas.microsoft.com/office/drawing/2014/main" id="{34BD17E4-8026-4920-82F6-2B6464ED55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2C6EF1-9541-4F7F-AF9A-EA2A221A19CD}"/>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171186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473DF-C679-4D0B-BB70-38470C593F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6D09BB-BE09-4525-8314-F2874C2C465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BFC6ACA-A2D8-4074-868B-1693DA084027}"/>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5" name="Footer Placeholder 4">
            <a:extLst>
              <a:ext uri="{FF2B5EF4-FFF2-40B4-BE49-F238E27FC236}">
                <a16:creationId xmlns:a16="http://schemas.microsoft.com/office/drawing/2014/main" id="{58CAB403-4B25-4028-A6C7-7CDF2BE366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9EE788-3171-4ADF-A076-857DB498CD10}"/>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4276460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44B2-281E-4F7C-8C13-0420EDFC09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9A347-22C1-4856-8182-0C06B248F7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5213F9-6F4F-4617-A251-BCBF391E1BC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D29EBD-C9F4-4D33-B5BE-3325405B6D49}"/>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6" name="Footer Placeholder 5">
            <a:extLst>
              <a:ext uri="{FF2B5EF4-FFF2-40B4-BE49-F238E27FC236}">
                <a16:creationId xmlns:a16="http://schemas.microsoft.com/office/drawing/2014/main" id="{C7E632C3-EE94-45A2-9172-209D74115C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E6609-55A4-4CBF-BC23-A3103036AB91}"/>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3915803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A20A6-7830-4730-A730-256C147F98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F8CB22-B48F-4858-97A7-9630212BE7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3E80E6-84A9-4B46-85A3-87506FE5D5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76D2572-3488-4A31-9CBA-24C4A337009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B08755-1C8B-4430-A711-2F4B139CE1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21D1E3-507F-4427-9F2F-0FDC1E341FF6}"/>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8" name="Footer Placeholder 7">
            <a:extLst>
              <a:ext uri="{FF2B5EF4-FFF2-40B4-BE49-F238E27FC236}">
                <a16:creationId xmlns:a16="http://schemas.microsoft.com/office/drawing/2014/main" id="{AFD6FBC8-65DF-44B3-AB63-A2C52123184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A05F10-F95D-4460-B99F-4CD62D0AC0CF}"/>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2190294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12484-C23E-443F-9E2A-E41808A2FAD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D4874F1-5BA1-4905-AB32-C31CC6A2CF3E}"/>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4" name="Footer Placeholder 3">
            <a:extLst>
              <a:ext uri="{FF2B5EF4-FFF2-40B4-BE49-F238E27FC236}">
                <a16:creationId xmlns:a16="http://schemas.microsoft.com/office/drawing/2014/main" id="{09E8761B-F825-42C8-BF5F-47D8C6A7D5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59A582-7BA1-4F85-BF0A-40A259ED2902}"/>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3852973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FFCCB3B-A528-4B83-BAB1-BFCDCC1DADA3}"/>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3" name="Footer Placeholder 2">
            <a:extLst>
              <a:ext uri="{FF2B5EF4-FFF2-40B4-BE49-F238E27FC236}">
                <a16:creationId xmlns:a16="http://schemas.microsoft.com/office/drawing/2014/main" id="{5A6D87AF-4E08-4989-A950-71A0BB2C55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05F770-FC08-4016-A5E0-873E58EA701B}"/>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2153576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8AFFC-4071-4553-9C95-1C43035F70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87C1F4-51B0-4121-B2AD-F699BBF564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AE0CBE-97E3-4387-B1AB-AB7827A053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AFCF17-DED2-4217-AD53-1642B2B3905C}"/>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6" name="Footer Placeholder 5">
            <a:extLst>
              <a:ext uri="{FF2B5EF4-FFF2-40B4-BE49-F238E27FC236}">
                <a16:creationId xmlns:a16="http://schemas.microsoft.com/office/drawing/2014/main" id="{E745A0DF-6F3B-42FE-B359-5EA8C3DE867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7173A9-FF72-40DE-B743-26EE48939933}"/>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1040194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1ADCC-6BA4-4A8B-980C-F930D565A1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B40B21-3450-475D-961E-2A00B7D771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25B7F2-99F0-45E6-9A29-41A2F81F30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0E5592-15AD-4B6D-96BF-7D21404453C6}"/>
              </a:ext>
            </a:extLst>
          </p:cNvPr>
          <p:cNvSpPr>
            <a:spLocks noGrp="1"/>
          </p:cNvSpPr>
          <p:nvPr>
            <p:ph type="dt" sz="half" idx="10"/>
          </p:nvPr>
        </p:nvSpPr>
        <p:spPr/>
        <p:txBody>
          <a:bodyPr/>
          <a:lstStyle/>
          <a:p>
            <a:fld id="{4F0146A0-CBF3-4699-8AAF-F9DE4FC329BD}" type="datetimeFigureOut">
              <a:rPr lang="en-US" smtClean="0"/>
              <a:t>6/30/2021</a:t>
            </a:fld>
            <a:endParaRPr lang="en-US"/>
          </a:p>
        </p:txBody>
      </p:sp>
      <p:sp>
        <p:nvSpPr>
          <p:cNvPr id="6" name="Footer Placeholder 5">
            <a:extLst>
              <a:ext uri="{FF2B5EF4-FFF2-40B4-BE49-F238E27FC236}">
                <a16:creationId xmlns:a16="http://schemas.microsoft.com/office/drawing/2014/main" id="{33010213-5AF8-4005-BC83-6C96026701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1DEF58-811C-4314-923A-FD54135026EB}"/>
              </a:ext>
            </a:extLst>
          </p:cNvPr>
          <p:cNvSpPr>
            <a:spLocks noGrp="1"/>
          </p:cNvSpPr>
          <p:nvPr>
            <p:ph type="sldNum" sz="quarter" idx="12"/>
          </p:nvPr>
        </p:nvSpPr>
        <p:spPr/>
        <p:txBody>
          <a:bodyPr/>
          <a:lstStyle/>
          <a:p>
            <a:fld id="{79A4423A-714C-4657-89CC-501A3D19B349}" type="slidenum">
              <a:rPr lang="en-US" smtClean="0"/>
              <a:t>‹#›</a:t>
            </a:fld>
            <a:endParaRPr lang="en-US"/>
          </a:p>
        </p:txBody>
      </p:sp>
    </p:spTree>
    <p:extLst>
      <p:ext uri="{BB962C8B-B14F-4D97-AF65-F5344CB8AC3E}">
        <p14:creationId xmlns:p14="http://schemas.microsoft.com/office/powerpoint/2010/main" val="17291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5E8D9C-66B2-4BF7-9086-2811CAD2C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269413-5BEF-4201-9C00-602F5B558E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349B8-EEE9-44C1-BAEF-784B7FF233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0146A0-CBF3-4699-8AAF-F9DE4FC329BD}" type="datetimeFigureOut">
              <a:rPr lang="en-US" smtClean="0"/>
              <a:t>6/30/2021</a:t>
            </a:fld>
            <a:endParaRPr lang="en-US"/>
          </a:p>
        </p:txBody>
      </p:sp>
      <p:sp>
        <p:nvSpPr>
          <p:cNvPr id="5" name="Footer Placeholder 4">
            <a:extLst>
              <a:ext uri="{FF2B5EF4-FFF2-40B4-BE49-F238E27FC236}">
                <a16:creationId xmlns:a16="http://schemas.microsoft.com/office/drawing/2014/main" id="{D90DE58E-4171-422D-BA51-A70076BA7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E3934B3-F5D0-4FF7-9B91-3079A26BD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A4423A-714C-4657-89CC-501A3D19B349}" type="slidenum">
              <a:rPr lang="en-US" smtClean="0"/>
              <a:t>‹#›</a:t>
            </a:fld>
            <a:endParaRPr lang="en-US"/>
          </a:p>
        </p:txBody>
      </p:sp>
    </p:spTree>
    <p:extLst>
      <p:ext uri="{BB962C8B-B14F-4D97-AF65-F5344CB8AC3E}">
        <p14:creationId xmlns:p14="http://schemas.microsoft.com/office/powerpoint/2010/main" val="39579508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mailto:Jeffrey.Kirkendall@nysed.g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w.nysl.nysed.gov/libdev/slssap/fiscal.htm" TargetMode="External"/><Relationship Id="rId3" Type="http://schemas.openxmlformats.org/officeDocument/2006/relationships/hyperlink" Target="https://govt.westlaw.com/nycrr/Document/I365241e6c22211ddb29d8bee567fca9f?viewType=FullText&amp;originationContext=documenttoc&amp;transitionType=CategoryPageItem&amp;contextData=(sc.Default)" TargetMode="External"/><Relationship Id="rId7" Type="http://schemas.openxmlformats.org/officeDocument/2006/relationships/hyperlink" Target="https://www.nysenate.gov/legislation/laws/EDN/273"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nysenate.gov/legislation/laws/EDN/284" TargetMode="External"/><Relationship Id="rId5" Type="http://schemas.openxmlformats.org/officeDocument/2006/relationships/hyperlink" Target="https://www.nysenate.gov/legislation/laws/EDN/283" TargetMode="External"/><Relationship Id="rId4" Type="http://schemas.openxmlformats.org/officeDocument/2006/relationships/hyperlink" Target="https://www.nysenate.gov/legislation/laws/EDN/282" TargetMode="External"/><Relationship Id="rId9"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hyperlink" Target="mailto:Jane.Minotti@nysed.gov" TargetMode="External"/><Relationship Id="rId2" Type="http://schemas.openxmlformats.org/officeDocument/2006/relationships/hyperlink" Target="mailto:MaryBeth.Farr@nysed.gov"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Jeffrey.Kirkendall@nysed.gov"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collectconnect@baker-taylor.com" TargetMode="External"/><Relationship Id="rId2" Type="http://schemas.openxmlformats.org/officeDocument/2006/relationships/hyperlink" Target="https://collectconnect.baker-taylor.com/Board/2020/School/11161.xlsx"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075CE-C975-4139-A495-A314D8D27D88}"/>
              </a:ext>
            </a:extLst>
          </p:cNvPr>
          <p:cNvSpPr>
            <a:spLocks noGrp="1"/>
          </p:cNvSpPr>
          <p:nvPr>
            <p:ph type="ctrTitle"/>
          </p:nvPr>
        </p:nvSpPr>
        <p:spPr>
          <a:xfrm>
            <a:off x="90641" y="1125688"/>
            <a:ext cx="11958484" cy="1474899"/>
          </a:xfrm>
        </p:spPr>
        <p:txBody>
          <a:bodyPr>
            <a:noAutofit/>
          </a:bodyPr>
          <a:lstStyle/>
          <a:p>
            <a:pPr algn="r"/>
            <a:r>
              <a:rPr lang="en-US" sz="4400" dirty="0">
                <a:latin typeface="Century Gothic" panose="020B0502020202020204" pitchFamily="34" charset="0"/>
              </a:rPr>
              <a:t>School Library System Annual Report</a:t>
            </a:r>
            <a:br>
              <a:rPr lang="en-US" sz="4400" dirty="0">
                <a:latin typeface="Century Gothic" panose="020B0502020202020204" pitchFamily="34" charset="0"/>
              </a:rPr>
            </a:br>
            <a:r>
              <a:rPr lang="en-US" sz="4400" dirty="0">
                <a:latin typeface="Century Gothic" panose="020B0502020202020204" pitchFamily="34" charset="0"/>
              </a:rPr>
              <a:t>2020-2021</a:t>
            </a:r>
          </a:p>
        </p:txBody>
      </p:sp>
      <p:sp>
        <p:nvSpPr>
          <p:cNvPr id="3" name="Subtitle 2">
            <a:extLst>
              <a:ext uri="{FF2B5EF4-FFF2-40B4-BE49-F238E27FC236}">
                <a16:creationId xmlns:a16="http://schemas.microsoft.com/office/drawing/2014/main" id="{FCB8850F-A941-44F4-B682-18F0F4BA3239}"/>
              </a:ext>
            </a:extLst>
          </p:cNvPr>
          <p:cNvSpPr>
            <a:spLocks noGrp="1"/>
          </p:cNvSpPr>
          <p:nvPr>
            <p:ph type="subTitle" idx="1"/>
          </p:nvPr>
        </p:nvSpPr>
        <p:spPr>
          <a:xfrm>
            <a:off x="90641" y="2509121"/>
            <a:ext cx="11958484" cy="1655762"/>
          </a:xfrm>
        </p:spPr>
        <p:txBody>
          <a:bodyPr>
            <a:normAutofit lnSpcReduction="10000"/>
          </a:bodyPr>
          <a:lstStyle/>
          <a:p>
            <a:pPr algn="r"/>
            <a:endParaRPr lang="en-US" dirty="0">
              <a:latin typeface="Century Gothic" panose="020B0502020202020204" pitchFamily="34" charset="0"/>
            </a:endParaRPr>
          </a:p>
          <a:p>
            <a:pPr algn="r"/>
            <a:r>
              <a:rPr lang="en-US" dirty="0">
                <a:latin typeface="Century Gothic" panose="020B0502020202020204" pitchFamily="34" charset="0"/>
              </a:rPr>
              <a:t>June 2021</a:t>
            </a:r>
          </a:p>
          <a:p>
            <a:pPr algn="r"/>
            <a:r>
              <a:rPr lang="en-US" dirty="0">
                <a:latin typeface="Century Gothic" panose="020B0502020202020204" pitchFamily="34" charset="0"/>
              </a:rPr>
              <a:t>New York State Library </a:t>
            </a:r>
          </a:p>
          <a:p>
            <a:pPr algn="r"/>
            <a:r>
              <a:rPr lang="en-US" dirty="0">
                <a:latin typeface="Century Gothic" panose="020B0502020202020204" pitchFamily="34" charset="0"/>
              </a:rPr>
              <a:t>Division of Library Development</a:t>
            </a:r>
          </a:p>
        </p:txBody>
      </p:sp>
      <p:pic>
        <p:nvPicPr>
          <p:cNvPr id="7" name="Picture 6" descr="New York State Library logo">
            <a:extLst>
              <a:ext uri="{FF2B5EF4-FFF2-40B4-BE49-F238E27FC236}">
                <a16:creationId xmlns:a16="http://schemas.microsoft.com/office/drawing/2014/main" id="{687D457B-9188-47B1-B37B-2F4BE465EF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4612" y="5214556"/>
            <a:ext cx="3457222" cy="1382889"/>
          </a:xfrm>
          <a:prstGeom prst="rect">
            <a:avLst/>
          </a:prstGeom>
        </p:spPr>
      </p:pic>
      <p:sp>
        <p:nvSpPr>
          <p:cNvPr id="17" name="Rectangle 16">
            <a:extLst>
              <a:ext uri="{FF2B5EF4-FFF2-40B4-BE49-F238E27FC236}">
                <a16:creationId xmlns:a16="http://schemas.microsoft.com/office/drawing/2014/main" id="{1BF725E3-CCA6-46EE-BF15-988F471CB92E}"/>
              </a:ext>
              <a:ext uri="{C183D7F6-B498-43B3-948B-1728B52AA6E4}">
                <adec:decorative xmlns:adec="http://schemas.microsoft.com/office/drawing/2017/decorative" val="1"/>
              </a:ext>
            </a:extLst>
          </p:cNvPr>
          <p:cNvSpPr/>
          <p:nvPr/>
        </p:nvSpPr>
        <p:spPr>
          <a:xfrm>
            <a:off x="-1" y="6597445"/>
            <a:ext cx="12192001" cy="260555"/>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670AF51-F31E-4C72-A744-55E3F64FBD75}"/>
              </a:ext>
              <a:ext uri="{C183D7F6-B498-43B3-948B-1728B52AA6E4}">
                <adec:decorative xmlns:adec="http://schemas.microsoft.com/office/drawing/2017/decorative" val="1"/>
              </a:ext>
            </a:extLst>
          </p:cNvPr>
          <p:cNvSpPr/>
          <p:nvPr/>
        </p:nvSpPr>
        <p:spPr>
          <a:xfrm>
            <a:off x="5705476" y="1257300"/>
            <a:ext cx="6486524" cy="128943"/>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6568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925822" y="141175"/>
            <a:ext cx="10515600" cy="1086171"/>
          </a:xfrm>
        </p:spPr>
        <p:txBody>
          <a:bodyPr>
            <a:normAutofit/>
          </a:bodyPr>
          <a:lstStyle/>
          <a:p>
            <a:r>
              <a:rPr lang="en-US" dirty="0">
                <a:latin typeface="Century Gothic" panose="020B0502020202020204" pitchFamily="34" charset="0"/>
              </a:rPr>
              <a:t>System Board Council</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Screenshot of the System Board Council part of the Annual Report">
            <a:extLst>
              <a:ext uri="{FF2B5EF4-FFF2-40B4-BE49-F238E27FC236}">
                <a16:creationId xmlns:a16="http://schemas.microsoft.com/office/drawing/2014/main" id="{CC1D8637-B9C8-4DC5-B9A1-D1F3B1F25D49}"/>
              </a:ext>
            </a:extLst>
          </p:cNvPr>
          <p:cNvPicPr>
            <a:picLocks noGrp="1" noChangeAspect="1"/>
          </p:cNvPicPr>
          <p:nvPr>
            <p:ph idx="1"/>
          </p:nvPr>
        </p:nvPicPr>
        <p:blipFill>
          <a:blip r:embed="rId3"/>
          <a:stretch>
            <a:fillRect/>
          </a:stretch>
        </p:blipFill>
        <p:spPr>
          <a:xfrm>
            <a:off x="1339136" y="941089"/>
            <a:ext cx="9513727" cy="5811838"/>
          </a:xfrm>
          <a:prstGeom prst="rect">
            <a:avLst/>
          </a:prstGeom>
        </p:spPr>
      </p:pic>
    </p:spTree>
    <p:extLst>
      <p:ext uri="{BB962C8B-B14F-4D97-AF65-F5344CB8AC3E}">
        <p14:creationId xmlns:p14="http://schemas.microsoft.com/office/powerpoint/2010/main" val="3672832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a:bodyPr>
          <a:lstStyle/>
          <a:p>
            <a:r>
              <a:rPr lang="en-US" dirty="0">
                <a:latin typeface="Century Gothic" panose="020B0502020202020204" pitchFamily="34" charset="0"/>
              </a:rPr>
              <a:t>Part 5 System Services</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733425" y="1181100"/>
            <a:ext cx="10515600" cy="5056409"/>
          </a:xfrm>
        </p:spPr>
        <p:txBody>
          <a:bodyPr>
            <a:normAutofit/>
          </a:bodyPr>
          <a:lstStyle/>
          <a:p>
            <a:pPr lvl="0"/>
            <a:endParaRPr lang="en-US" dirty="0"/>
          </a:p>
          <a:p>
            <a:pPr lvl="0"/>
            <a:r>
              <a:rPr lang="en-US" dirty="0"/>
              <a:t>Catalog</a:t>
            </a:r>
          </a:p>
          <a:p>
            <a:pPr lvl="0"/>
            <a:r>
              <a:rPr lang="en-US" dirty="0"/>
              <a:t>Interlibrary Loan</a:t>
            </a:r>
          </a:p>
          <a:p>
            <a:pPr lvl="0"/>
            <a:r>
              <a:rPr lang="en-US" dirty="0"/>
              <a:t>Continuing Education</a:t>
            </a:r>
          </a:p>
          <a:p>
            <a:pPr lvl="0"/>
            <a:r>
              <a:rPr lang="en-US" dirty="0"/>
              <a:t>Coordinated Services/ Consulting Services</a:t>
            </a:r>
          </a:p>
          <a:p>
            <a:pPr lvl="0"/>
            <a:r>
              <a:rPr lang="en-US" dirty="0"/>
              <a:t>Reference</a:t>
            </a:r>
          </a:p>
          <a:p>
            <a:pPr lvl="0"/>
            <a:r>
              <a:rPr lang="en-US" dirty="0"/>
              <a:t>Special Clients</a:t>
            </a:r>
          </a:p>
          <a:p>
            <a:pPr lvl="0"/>
            <a:r>
              <a:rPr lang="en-US" dirty="0"/>
              <a:t>Fees</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035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3605E7-9003-46B6-A501-6BC63F6AFBFD}"/>
              </a:ext>
            </a:extLst>
          </p:cNvPr>
          <p:cNvSpPr>
            <a:spLocks noGrp="1"/>
          </p:cNvSpPr>
          <p:nvPr>
            <p:ph type="title"/>
          </p:nvPr>
        </p:nvSpPr>
        <p:spPr/>
        <p:txBody>
          <a:bodyPr/>
          <a:lstStyle/>
          <a:p>
            <a:r>
              <a:rPr lang="en-US" dirty="0"/>
              <a:t>Changes to Part 5: System Services- Union Catalog</a:t>
            </a:r>
          </a:p>
        </p:txBody>
      </p:sp>
      <p:sp>
        <p:nvSpPr>
          <p:cNvPr id="4" name="Content Placeholder 3">
            <a:extLst>
              <a:ext uri="{FF2B5EF4-FFF2-40B4-BE49-F238E27FC236}">
                <a16:creationId xmlns:a16="http://schemas.microsoft.com/office/drawing/2014/main" id="{84AE7E2E-194E-488F-AC4B-1907204B1908}"/>
              </a:ext>
              <a:ext uri="{C183D7F6-B498-43B3-948B-1728B52AA6E4}">
                <adec:decorative xmlns:adec="http://schemas.microsoft.com/office/drawing/2017/decorative" val="0"/>
              </a:ext>
            </a:extLst>
          </p:cNvPr>
          <p:cNvSpPr>
            <a:spLocks noGrp="1"/>
          </p:cNvSpPr>
          <p:nvPr>
            <p:ph idx="1"/>
          </p:nvPr>
        </p:nvSpPr>
        <p:spPr>
          <a:xfrm>
            <a:off x="838200" y="1800026"/>
            <a:ext cx="10515600" cy="2081212"/>
          </a:xfrm>
        </p:spPr>
        <p:txBody>
          <a:bodyPr>
            <a:normAutofit lnSpcReduction="10000"/>
          </a:bodyPr>
          <a:lstStyle/>
          <a:p>
            <a:pPr lvl="1">
              <a:buFont typeface="Courier New" panose="02070309020205020404" pitchFamily="49" charset="0"/>
              <a:buChar char="o"/>
            </a:pPr>
            <a:endParaRPr lang="en-US" dirty="0">
              <a:latin typeface="Century Gothic" panose="020B0502020202020204" pitchFamily="34" charset="0"/>
            </a:endParaRPr>
          </a:p>
          <a:p>
            <a:r>
              <a:rPr lang="en-US" dirty="0"/>
              <a:t>Q5.14 to 5.19 the following language has been added to the Instructions:  “For titles and holdings answer as of the end of the fiscal year.  For additions to titles and holdings indicate the number added in the past fiscal year.”  </a:t>
            </a:r>
            <a:endParaRPr lang="en-US" sz="1800" dirty="0"/>
          </a:p>
          <a:p>
            <a:pPr marL="457200" lvl="1" indent="0">
              <a:buNone/>
            </a:pP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2294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854075"/>
            <a:ext cx="10515600" cy="1086171"/>
          </a:xfrm>
        </p:spPr>
        <p:txBody>
          <a:bodyPr/>
          <a:lstStyle/>
          <a:p>
            <a:r>
              <a:rPr lang="en-US" dirty="0">
                <a:latin typeface="Century Gothic" panose="020B0502020202020204" pitchFamily="34" charset="0"/>
              </a:rPr>
              <a:t>Changes to Part 5 -2</a:t>
            </a:r>
          </a:p>
        </p:txBody>
      </p:sp>
      <p:pic>
        <p:nvPicPr>
          <p:cNvPr id="3" name="Content Placeholder 2" descr="Screenshot of the SLS Annual Report software">
            <a:extLst>
              <a:ext uri="{FF2B5EF4-FFF2-40B4-BE49-F238E27FC236}">
                <a16:creationId xmlns:a16="http://schemas.microsoft.com/office/drawing/2014/main" id="{FE0D72F9-A1DD-45C0-98AD-3189A85BE590}"/>
              </a:ext>
            </a:extLst>
          </p:cNvPr>
          <p:cNvPicPr>
            <a:picLocks noGrp="1" noChangeAspect="1"/>
          </p:cNvPicPr>
          <p:nvPr>
            <p:ph idx="1"/>
          </p:nvPr>
        </p:nvPicPr>
        <p:blipFill>
          <a:blip r:embed="rId2"/>
          <a:stretch>
            <a:fillRect/>
          </a:stretch>
        </p:blipFill>
        <p:spPr>
          <a:xfrm>
            <a:off x="95250" y="295276"/>
            <a:ext cx="11999383" cy="5881688"/>
          </a:xfrm>
          <a:prstGeom prst="rect">
            <a:avLst/>
          </a:prstGeom>
        </p:spPr>
      </p:pic>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2293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fontScale="90000"/>
          </a:bodyPr>
          <a:lstStyle/>
          <a:p>
            <a:pPr algn="ctr"/>
            <a:r>
              <a:rPr lang="en-US" dirty="0">
                <a:latin typeface="Century Gothic" panose="020B0502020202020204" pitchFamily="34" charset="0"/>
              </a:rPr>
              <a:t>Cumulative number of contact hours auto-calculated</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B5550B21-E57E-419B-819E-07E817EA40DB}"/>
              </a:ext>
            </a:extLst>
          </p:cNvPr>
          <p:cNvSpPr/>
          <p:nvPr/>
        </p:nvSpPr>
        <p:spPr>
          <a:xfrm>
            <a:off x="838200" y="1720840"/>
            <a:ext cx="10515600" cy="4401205"/>
          </a:xfrm>
          <a:prstGeom prst="rect">
            <a:avLst/>
          </a:prstGeom>
        </p:spPr>
        <p:txBody>
          <a:bodyPr wrap="square">
            <a:spAutoFit/>
          </a:bodyPr>
          <a:lstStyle/>
          <a:p>
            <a:pPr marL="457200" indent="-457200">
              <a:buFont typeface="Arial" panose="020B0604020202020204" pitchFamily="34" charset="0"/>
              <a:buChar char="•"/>
            </a:pPr>
            <a:r>
              <a:rPr lang="en-US" sz="2800" dirty="0"/>
              <a:t>Q5.33 to 5.75 For Continuing Education/ Professional Development questions, an additional question auto-calculates the “cumulative number of contact hours.” (This number reflects the number of participants multiplied by the number of contact hours.)</a:t>
            </a:r>
          </a:p>
          <a:p>
            <a:endParaRPr lang="en-US" sz="2800" dirty="0"/>
          </a:p>
          <a:p>
            <a:pPr marL="457200" indent="-457200">
              <a:buFont typeface="Arial" panose="020B0604020202020204" pitchFamily="34" charset="0"/>
              <a:buChar char="•"/>
            </a:pPr>
            <a:r>
              <a:rPr lang="en-US" sz="2800" dirty="0"/>
              <a:t>Reminder- </a:t>
            </a:r>
          </a:p>
          <a:p>
            <a:pPr marL="914400" lvl="1" indent="-457200">
              <a:buFont typeface="Arial" panose="020B0604020202020204" pitchFamily="34" charset="0"/>
              <a:buChar char="•"/>
            </a:pPr>
            <a:r>
              <a:rPr lang="en-US" sz="2400" dirty="0"/>
              <a:t>Provide the total number of sessions for each category. Count each session in a series of programs (</a:t>
            </a:r>
            <a:r>
              <a:rPr lang="en-US" sz="2400" i="1" dirty="0"/>
              <a:t>e.g.</a:t>
            </a:r>
            <a:r>
              <a:rPr lang="en-US" sz="2400" dirty="0"/>
              <a:t>, a six–week session training course would count as six sessions.) A session consists of at least one hour of training on one topic. It can consist of one or multiple contact hours.</a:t>
            </a:r>
          </a:p>
          <a:p>
            <a:pPr marL="914400" lvl="1" indent="-457200">
              <a:buFont typeface="Arial" panose="020B0604020202020204" pitchFamily="34" charset="0"/>
              <a:buChar char="•"/>
            </a:pPr>
            <a:endParaRPr lang="en-US" sz="1600" dirty="0"/>
          </a:p>
        </p:txBody>
      </p:sp>
    </p:spTree>
    <p:extLst>
      <p:ext uri="{BB962C8B-B14F-4D97-AF65-F5344CB8AC3E}">
        <p14:creationId xmlns:p14="http://schemas.microsoft.com/office/powerpoint/2010/main" val="384617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a:bodyPr>
          <a:lstStyle/>
          <a:p>
            <a:pPr algn="ctr"/>
            <a:r>
              <a:rPr lang="en-US" dirty="0">
                <a:latin typeface="Century Gothic" panose="020B0502020202020204" pitchFamily="34" charset="0"/>
              </a:rPr>
              <a:t>Cumulative number of contact hours</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pPr lvl="1"/>
            <a:endParaRPr lang="en-US" sz="2800" dirty="0">
              <a:latin typeface="Century Gothic" panose="020B0502020202020204" pitchFamily="34" charset="0"/>
            </a:endParaRPr>
          </a:p>
          <a:p>
            <a:pPr marL="457200" lvl="1" indent="0">
              <a:buNone/>
            </a:pPr>
            <a:r>
              <a:rPr lang="en-US" b="1" dirty="0"/>
              <a:t>PARTICIPANTS:</a:t>
            </a:r>
            <a:r>
              <a:rPr lang="en-US" dirty="0"/>
              <a:t> Provide the number of participants for the total number of sessions under each category.</a:t>
            </a:r>
            <a:endParaRPr lang="en-US" sz="3200" dirty="0">
              <a:latin typeface="Century Gothic" panose="020B0502020202020204" pitchFamily="34" charset="0"/>
            </a:endParaRPr>
          </a:p>
          <a:p>
            <a:pPr marL="457200" lvl="1" indent="0">
              <a:buNone/>
            </a:pPr>
            <a:endParaRPr lang="en-US" sz="3200" b="1" dirty="0">
              <a:latin typeface="Century Gothic" panose="020B0502020202020204" pitchFamily="34" charset="0"/>
            </a:endParaRPr>
          </a:p>
          <a:p>
            <a:pPr marL="457200" lvl="1" indent="0">
              <a:buNone/>
            </a:pPr>
            <a:r>
              <a:rPr lang="en-US" b="1" dirty="0"/>
              <a:t>NUMBER OF CONTACT HOURS:</a:t>
            </a:r>
            <a:r>
              <a:rPr lang="en-US" dirty="0"/>
              <a:t> A contact hour is defined as a standard one hour (at least 50 minutes) educational period. Please add a Note of explanation if the number of contact hours per session is unclear. For example, if 3 sessions are listed and the total number of contact hours are listed at 16, a Note might say “The training consisted of three days. Two days of training totaling 14 hours plus one two hour session on the third day”.</a:t>
            </a: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110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581025" y="-968184"/>
            <a:ext cx="10515600" cy="1086171"/>
          </a:xfrm>
        </p:spPr>
        <p:txBody>
          <a:bodyPr/>
          <a:lstStyle/>
          <a:p>
            <a:r>
              <a:rPr lang="en-US" dirty="0">
                <a:latin typeface="Century Gothic" panose="020B0502020202020204" pitchFamily="34" charset="0"/>
              </a:rPr>
              <a:t>Continuing Education</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the Resource Sharing section of the SLS Annual Report">
            <a:extLst>
              <a:ext uri="{FF2B5EF4-FFF2-40B4-BE49-F238E27FC236}">
                <a16:creationId xmlns:a16="http://schemas.microsoft.com/office/drawing/2014/main" id="{1FBCFECB-4FCE-41F9-99CE-7CBE533FA466}"/>
              </a:ext>
            </a:extLst>
          </p:cNvPr>
          <p:cNvPicPr>
            <a:picLocks noChangeAspect="1"/>
          </p:cNvPicPr>
          <p:nvPr/>
        </p:nvPicPr>
        <p:blipFill>
          <a:blip r:embed="rId3"/>
          <a:stretch>
            <a:fillRect/>
          </a:stretch>
        </p:blipFill>
        <p:spPr>
          <a:xfrm>
            <a:off x="0" y="0"/>
            <a:ext cx="12192000" cy="6329163"/>
          </a:xfrm>
          <a:prstGeom prst="rect">
            <a:avLst/>
          </a:prstGeom>
        </p:spPr>
      </p:pic>
    </p:spTree>
    <p:extLst>
      <p:ext uri="{BB962C8B-B14F-4D97-AF65-F5344CB8AC3E}">
        <p14:creationId xmlns:p14="http://schemas.microsoft.com/office/powerpoint/2010/main" val="2174395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Autofit/>
          </a:bodyPr>
          <a:lstStyle/>
          <a:p>
            <a:pPr algn="ctr"/>
            <a:r>
              <a:rPr lang="en-US" sz="3600" dirty="0">
                <a:latin typeface="Century Gothic" panose="020B0502020202020204" pitchFamily="34" charset="0"/>
              </a:rPr>
              <a:t>Consulting and Technical Assistance Services</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6B0B65F5-0130-4C59-96DC-13371584E60F}"/>
              </a:ext>
            </a:extLst>
          </p:cNvPr>
          <p:cNvSpPr/>
          <p:nvPr/>
        </p:nvSpPr>
        <p:spPr>
          <a:xfrm>
            <a:off x="1095375" y="1305342"/>
            <a:ext cx="10172700" cy="3785652"/>
          </a:xfrm>
          <a:prstGeom prst="rect">
            <a:avLst/>
          </a:prstGeom>
        </p:spPr>
        <p:txBody>
          <a:bodyPr wrap="square">
            <a:spAutoFit/>
          </a:bodyPr>
          <a:lstStyle/>
          <a:p>
            <a:r>
              <a:rPr lang="en-US" sz="2400" dirty="0"/>
              <a:t>Q5.95 – 5.96 For Consulting and Technical Assistance Services,  have been changed to Y/N responses. </a:t>
            </a:r>
            <a:r>
              <a:rPr lang="en-US" sz="2400" b="1" dirty="0"/>
              <a:t>The number of contacts will not be required. </a:t>
            </a:r>
          </a:p>
          <a:p>
            <a:pPr marL="342900" indent="-342900">
              <a:buFont typeface="Arial" panose="020B0604020202020204" pitchFamily="34" charset="0"/>
              <a:buChar char="•"/>
            </a:pPr>
            <a:endParaRPr lang="en-US" sz="2400" b="1" dirty="0"/>
          </a:p>
          <a:p>
            <a:r>
              <a:rPr lang="en-US" sz="2400" dirty="0"/>
              <a:t>Indicate if the system is providing services in the following areas: program content, grant writing, budget, grants administration, legal, building, technology and other areas of expertise. Include contacts between the library system's director, assistant directors, coordinators, and specialists (librarians, consultants, coordinators) of all kinds and your system's member libraries. Visits, e–mail, phone, fax and written correspondence should all be included here." </a:t>
            </a:r>
          </a:p>
          <a:p>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15875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1247775"/>
            <a:ext cx="10515600" cy="1086171"/>
          </a:xfrm>
        </p:spPr>
        <p:txBody>
          <a:bodyPr>
            <a:noAutofit/>
          </a:bodyPr>
          <a:lstStyle/>
          <a:p>
            <a:pPr algn="ctr"/>
            <a:r>
              <a:rPr lang="en-US" sz="3600" dirty="0">
                <a:latin typeface="Century Gothic" panose="020B0502020202020204" pitchFamily="34" charset="0"/>
              </a:rPr>
              <a:t>Consulting and Technical Assistance Services cont’d</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the Consulting and Technical Assistance Services section">
            <a:extLst>
              <a:ext uri="{FF2B5EF4-FFF2-40B4-BE49-F238E27FC236}">
                <a16:creationId xmlns:a16="http://schemas.microsoft.com/office/drawing/2014/main" id="{16E7ED62-9CD0-411A-A547-82A124997F20}"/>
              </a:ext>
            </a:extLst>
          </p:cNvPr>
          <p:cNvPicPr>
            <a:picLocks noChangeAspect="1"/>
          </p:cNvPicPr>
          <p:nvPr/>
        </p:nvPicPr>
        <p:blipFill>
          <a:blip r:embed="rId3"/>
          <a:stretch>
            <a:fillRect/>
          </a:stretch>
        </p:blipFill>
        <p:spPr>
          <a:xfrm>
            <a:off x="0" y="0"/>
            <a:ext cx="12192000" cy="6419850"/>
          </a:xfrm>
          <a:prstGeom prst="rect">
            <a:avLst/>
          </a:prstGeom>
        </p:spPr>
      </p:pic>
    </p:spTree>
    <p:extLst>
      <p:ext uri="{BB962C8B-B14F-4D97-AF65-F5344CB8AC3E}">
        <p14:creationId xmlns:p14="http://schemas.microsoft.com/office/powerpoint/2010/main" val="4002590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a:bodyPr>
          <a:lstStyle/>
          <a:p>
            <a:r>
              <a:rPr lang="en-US" dirty="0">
                <a:latin typeface="Century Gothic" panose="020B0502020202020204" pitchFamily="34" charset="0"/>
              </a:rPr>
              <a:t>Reference</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219200"/>
            <a:ext cx="10515600" cy="4957764"/>
          </a:xfrm>
        </p:spPr>
        <p:txBody>
          <a:bodyPr>
            <a:normAutofit/>
          </a:bodyPr>
          <a:lstStyle/>
          <a:p>
            <a:r>
              <a:rPr lang="en-US" b="1" dirty="0"/>
              <a:t>New Question:</a:t>
            </a:r>
            <a:endParaRPr lang="en-US" sz="1800" dirty="0"/>
          </a:p>
          <a:p>
            <a:r>
              <a:rPr lang="en-US" dirty="0"/>
              <a:t>Q5.97 Regarding the number of Reference Transactions entered, is this an annual count or an annual estimate based on a typical week or weeks? Dropdown choices: CT-Annual Count; ES- Annual Estimate Based on Typical Week(s)</a:t>
            </a:r>
            <a:endParaRPr lang="en-US" sz="1800" dirty="0"/>
          </a:p>
          <a:p>
            <a:pPr marL="1371600" lvl="3" indent="0">
              <a:buNone/>
            </a:pPr>
            <a:endParaRPr lang="en-US" sz="2800"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7395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lstStyle/>
          <a:p>
            <a:r>
              <a:rPr lang="en-US" dirty="0">
                <a:latin typeface="Century Gothic" panose="020B0502020202020204" pitchFamily="34" charset="0"/>
              </a:rPr>
              <a:t>General Information</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733425" y="1181100"/>
            <a:ext cx="10515600" cy="5056409"/>
          </a:xfrm>
        </p:spPr>
        <p:txBody>
          <a:bodyPr>
            <a:normAutofit/>
          </a:bodyPr>
          <a:lstStyle/>
          <a:p>
            <a:pPr lvl="0"/>
            <a:endParaRPr lang="en-US" dirty="0"/>
          </a:p>
          <a:p>
            <a:pPr lvl="0"/>
            <a:r>
              <a:rPr lang="en-US" dirty="0"/>
              <a:t>Given the unanticipated operational challenges impacting New York’s libraries, the deadline that school library systems must submit annual reports to the State Library has been extended to November 1, 2021.</a:t>
            </a:r>
          </a:p>
          <a:p>
            <a:r>
              <a:rPr lang="en-US" dirty="0"/>
              <a:t> To avoid loss of data, only one person at a time should be logged into a library report. Multiple people logged into the same report will cause data to be lost.</a:t>
            </a:r>
          </a:p>
          <a:p>
            <a:r>
              <a:rPr lang="en-US" dirty="0"/>
              <a:t> Libraries should not have reports from two different years open at the same time.</a:t>
            </a:r>
          </a:p>
          <a:p>
            <a:r>
              <a:rPr lang="en-US" dirty="0"/>
              <a:t>Systems have one log-in per system. If you are unsure of your log-in, please contact Jeffrey Kirkendall, </a:t>
            </a:r>
            <a:r>
              <a:rPr lang="en-US" dirty="0">
                <a:hlinkClick r:id="rId2"/>
              </a:rPr>
              <a:t>Jeffrey.Kirkendall@nysed.gov</a:t>
            </a:r>
            <a:endParaRPr lang="en-US" dirty="0"/>
          </a:p>
          <a:p>
            <a:endParaRPr lang="en-US" dirty="0"/>
          </a:p>
          <a:p>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30059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752BB49-BEC3-4E6E-967A-013182287F6B}"/>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US" dirty="0"/>
              <a:t>Reference Services</a:t>
            </a:r>
          </a:p>
        </p:txBody>
      </p:sp>
      <p:pic>
        <p:nvPicPr>
          <p:cNvPr id="8" name="Content Placeholder 7" descr="Screenshot of the Reference Services section of the SLS Annual Report">
            <a:extLst>
              <a:ext uri="{FF2B5EF4-FFF2-40B4-BE49-F238E27FC236}">
                <a16:creationId xmlns:a16="http://schemas.microsoft.com/office/drawing/2014/main" id="{96A8E5D8-ED89-4B57-BD8B-F3D4A19E37DE}"/>
              </a:ext>
            </a:extLst>
          </p:cNvPr>
          <p:cNvPicPr>
            <a:picLocks noGrp="1" noChangeAspect="1"/>
          </p:cNvPicPr>
          <p:nvPr>
            <p:ph idx="1"/>
          </p:nvPr>
        </p:nvPicPr>
        <p:blipFill>
          <a:blip r:embed="rId2"/>
          <a:stretch>
            <a:fillRect/>
          </a:stretch>
        </p:blipFill>
        <p:spPr>
          <a:xfrm>
            <a:off x="540994" y="117987"/>
            <a:ext cx="10879312" cy="6119613"/>
          </a:xfrm>
          <a:prstGeom prst="rect">
            <a:avLst/>
          </a:prstGeom>
        </p:spPr>
      </p:pic>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5434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fontScale="90000"/>
          </a:bodyPr>
          <a:lstStyle/>
          <a:p>
            <a:r>
              <a:rPr lang="en-US" dirty="0">
                <a:latin typeface="Century Gothic" panose="020B0502020202020204" pitchFamily="34" charset="0"/>
              </a:rPr>
              <a:t>New definition of Reference to align with federal IMLS Definition</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r>
              <a:rPr lang="en-US" b="1" dirty="0"/>
              <a:t>Reference </a:t>
            </a:r>
            <a:endParaRPr lang="en-US" sz="1800" dirty="0"/>
          </a:p>
          <a:p>
            <a:r>
              <a:rPr lang="en-US" dirty="0"/>
              <a:t> Reference Transactions are information consultations in which system staff recommend, interpret, evaluate, and/or use information resources to help others to meet particular information needs.</a:t>
            </a:r>
            <a:endParaRPr lang="en-US" sz="1800" dirty="0"/>
          </a:p>
          <a:p>
            <a:r>
              <a:rPr lang="en-US" dirty="0"/>
              <a:t> A reference transaction includes information and referral service as well as unscheduled individual instruction and assistance in using information sources (including web sites and computer–assisted instruction). Count Readers Advisory questions as reference transactions.</a:t>
            </a:r>
            <a:endParaRPr lang="en-US" sz="1800" dirty="0"/>
          </a:p>
          <a:p>
            <a:pPr marL="0" indent="0">
              <a:buNone/>
            </a:pP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29957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fontScale="90000"/>
          </a:bodyPr>
          <a:lstStyle/>
          <a:p>
            <a:r>
              <a:rPr lang="en-US" dirty="0">
                <a:latin typeface="Century Gothic" panose="020B0502020202020204" pitchFamily="34" charset="0"/>
              </a:rPr>
              <a:t>Definition of Reference to align with federal IMLS Definition</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r>
              <a:rPr lang="en-US" b="1" dirty="0"/>
              <a:t>Reference </a:t>
            </a:r>
            <a:endParaRPr lang="en-US" sz="1800" dirty="0"/>
          </a:p>
          <a:p>
            <a:r>
              <a:rPr lang="en-US" dirty="0"/>
              <a:t>Information sources include </a:t>
            </a:r>
            <a:endParaRPr lang="en-US" sz="1800" dirty="0"/>
          </a:p>
          <a:p>
            <a:r>
              <a:rPr lang="en-US" dirty="0"/>
              <a:t>printed and non–printed material; </a:t>
            </a:r>
            <a:endParaRPr lang="en-US" sz="1800" dirty="0"/>
          </a:p>
          <a:p>
            <a:r>
              <a:rPr lang="en-US" dirty="0"/>
              <a:t>machine–readable databases (including computer–assisted instruction); </a:t>
            </a:r>
            <a:endParaRPr lang="en-US" sz="1800" dirty="0"/>
          </a:p>
          <a:p>
            <a:r>
              <a:rPr lang="en-US" dirty="0"/>
              <a:t>the library's own catalogs and other holdings records;</a:t>
            </a:r>
            <a:endParaRPr lang="en-US" sz="1800" dirty="0"/>
          </a:p>
          <a:p>
            <a:r>
              <a:rPr lang="en-US" dirty="0"/>
              <a:t>other libraries and institutions through communication or referral; and</a:t>
            </a:r>
            <a:endParaRPr lang="en-US" sz="1800" dirty="0"/>
          </a:p>
          <a:p>
            <a:r>
              <a:rPr lang="en-US" dirty="0"/>
              <a:t>persons both inside and outside the library</a:t>
            </a:r>
            <a:endParaRPr lang="en-US" sz="1800" dirty="0"/>
          </a:p>
          <a:p>
            <a:pPr marL="0" indent="0">
              <a:buNone/>
            </a:pP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72542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a:bodyPr>
          <a:lstStyle/>
          <a:p>
            <a:r>
              <a:rPr lang="en-US" dirty="0">
                <a:latin typeface="Century Gothic" panose="020B0502020202020204" pitchFamily="34" charset="0"/>
              </a:rPr>
              <a:t>The request may come</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pPr marL="0" indent="0">
              <a:buNone/>
            </a:pPr>
            <a:r>
              <a:rPr lang="en-US" dirty="0"/>
              <a:t> </a:t>
            </a:r>
            <a:endParaRPr lang="en-US" sz="3200" dirty="0"/>
          </a:p>
          <a:p>
            <a:r>
              <a:rPr lang="en-US" sz="3200" dirty="0"/>
              <a:t>in person, </a:t>
            </a:r>
          </a:p>
          <a:p>
            <a:r>
              <a:rPr lang="en-US" sz="3200" dirty="0"/>
              <a:t>by phone, </a:t>
            </a:r>
          </a:p>
          <a:p>
            <a:r>
              <a:rPr lang="en-US" sz="3200" dirty="0"/>
              <a:t>by fax, </a:t>
            </a:r>
          </a:p>
          <a:p>
            <a:r>
              <a:rPr lang="en-US" sz="3200" dirty="0"/>
              <a:t>by mail </a:t>
            </a:r>
          </a:p>
          <a:p>
            <a:r>
              <a:rPr lang="en-US" sz="3200" dirty="0"/>
              <a:t>by electronic mail, or </a:t>
            </a:r>
          </a:p>
          <a:p>
            <a:r>
              <a:rPr lang="en-US" sz="3200" dirty="0"/>
              <a:t>by virtual reference</a:t>
            </a:r>
          </a:p>
          <a:p>
            <a:r>
              <a:rPr lang="en-US" sz="3200" dirty="0"/>
              <a:t>See Instructions for more detailed information</a:t>
            </a:r>
          </a:p>
          <a:p>
            <a:pPr marL="0" indent="0">
              <a:buNone/>
            </a:pP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5189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785581"/>
          </a:xfrm>
        </p:spPr>
        <p:txBody>
          <a:bodyPr>
            <a:normAutofit/>
          </a:bodyPr>
          <a:lstStyle/>
          <a:p>
            <a:r>
              <a:rPr lang="en-US" dirty="0">
                <a:latin typeface="Century Gothic" panose="020B0502020202020204" pitchFamily="34" charset="0"/>
              </a:rPr>
              <a:t>Part 6 Operating Funds Receipts -1</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150706"/>
            <a:ext cx="10515600" cy="5026258"/>
          </a:xfrm>
        </p:spPr>
        <p:txBody>
          <a:bodyPr>
            <a:normAutofit/>
          </a:bodyPr>
          <a:lstStyle/>
          <a:p>
            <a:pPr marL="0" indent="0">
              <a:buNone/>
            </a:pPr>
            <a:r>
              <a:rPr lang="en-US" dirty="0"/>
              <a:t> </a:t>
            </a: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BB9C7B3-5ED6-401F-856C-20F292EDC55E}"/>
              </a:ext>
            </a:extLst>
          </p:cNvPr>
          <p:cNvSpPr/>
          <p:nvPr/>
        </p:nvSpPr>
        <p:spPr>
          <a:xfrm>
            <a:off x="523982" y="1793566"/>
            <a:ext cx="11153668" cy="2677656"/>
          </a:xfrm>
          <a:prstGeom prst="rect">
            <a:avLst/>
          </a:prstGeom>
        </p:spPr>
        <p:txBody>
          <a:bodyPr wrap="square">
            <a:spAutoFit/>
          </a:bodyPr>
          <a:lstStyle/>
          <a:p>
            <a:pPr marL="342900" indent="-342900">
              <a:buFont typeface="Arial" panose="020B0604020202020204" pitchFamily="34" charset="0"/>
              <a:buChar char="•"/>
            </a:pPr>
            <a:r>
              <a:rPr lang="en-US" sz="2800" dirty="0"/>
              <a:t>Report receipts and disbursements from Operating Aid, Supplementary Aid and Categorical Aid for Automation.</a:t>
            </a:r>
          </a:p>
          <a:p>
            <a:pPr marL="342900" indent="-342900">
              <a:buFont typeface="Arial" panose="020B0604020202020204" pitchFamily="34" charset="0"/>
              <a:buChar char="•"/>
            </a:pPr>
            <a:r>
              <a:rPr lang="en-US" sz="2800" dirty="0"/>
              <a:t>Reports are cash–in/cash–out reports and reflect only money actually received and disbursed by the system.</a:t>
            </a:r>
          </a:p>
          <a:p>
            <a:pPr marL="342900" indent="-342900">
              <a:buFont typeface="Arial" panose="020B0604020202020204" pitchFamily="34" charset="0"/>
              <a:buChar char="•"/>
            </a:pPr>
            <a:r>
              <a:rPr lang="en-US" sz="2800" dirty="0"/>
              <a:t>Do not include accruals for anticipated income and/or disbursements.</a:t>
            </a:r>
          </a:p>
          <a:p>
            <a:pPr marL="342900" indent="-342900">
              <a:buFont typeface="Arial" panose="020B0604020202020204" pitchFamily="34" charset="0"/>
              <a:buChar char="•"/>
            </a:pPr>
            <a:endParaRPr lang="en-US" sz="2400" dirty="0"/>
          </a:p>
        </p:txBody>
      </p:sp>
    </p:spTree>
    <p:extLst>
      <p:ext uri="{BB962C8B-B14F-4D97-AF65-F5344CB8AC3E}">
        <p14:creationId xmlns:p14="http://schemas.microsoft.com/office/powerpoint/2010/main" val="136564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785581"/>
          </a:xfrm>
        </p:spPr>
        <p:txBody>
          <a:bodyPr>
            <a:normAutofit/>
          </a:bodyPr>
          <a:lstStyle/>
          <a:p>
            <a:r>
              <a:rPr lang="en-US" dirty="0">
                <a:latin typeface="Century Gothic" panose="020B0502020202020204" pitchFamily="34" charset="0"/>
              </a:rPr>
              <a:t>Part 6 Operating Funds Receipts -2</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150706"/>
            <a:ext cx="10515600" cy="5026258"/>
          </a:xfrm>
        </p:spPr>
        <p:txBody>
          <a:bodyPr>
            <a:normAutofit/>
          </a:bodyPr>
          <a:lstStyle/>
          <a:p>
            <a:pPr marL="0" indent="0">
              <a:buNone/>
            </a:pPr>
            <a:r>
              <a:rPr lang="en-US" dirty="0"/>
              <a:t> </a:t>
            </a: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BB9C7B3-5ED6-401F-856C-20F292EDC55E}"/>
              </a:ext>
            </a:extLst>
          </p:cNvPr>
          <p:cNvSpPr/>
          <p:nvPr/>
        </p:nvSpPr>
        <p:spPr>
          <a:xfrm>
            <a:off x="523982" y="1793566"/>
            <a:ext cx="11153668" cy="2246769"/>
          </a:xfrm>
          <a:prstGeom prst="rect">
            <a:avLst/>
          </a:prstGeom>
        </p:spPr>
        <p:txBody>
          <a:bodyPr wrap="square">
            <a:spAutoFit/>
          </a:bodyPr>
          <a:lstStyle/>
          <a:p>
            <a:pPr marL="342900" indent="-342900">
              <a:buFont typeface="Arial" panose="020B0604020202020204" pitchFamily="34" charset="0"/>
              <a:buChar char="•"/>
            </a:pPr>
            <a:r>
              <a:rPr lang="en-US" sz="2800" dirty="0"/>
              <a:t>The value of existing assets (e.g., real property, endowment or investment accounts) does not appear on the Financial Report.</a:t>
            </a:r>
          </a:p>
          <a:p>
            <a:pPr marL="342900" indent="-342900">
              <a:buFont typeface="Arial" panose="020B0604020202020204" pitchFamily="34" charset="0"/>
              <a:buChar char="•"/>
            </a:pPr>
            <a:r>
              <a:rPr lang="en-US" sz="2800" dirty="0"/>
              <a:t>Do not estimate receipts and/or expenditures for any item furnished free, such as rent, utilities, or volunteer help.</a:t>
            </a:r>
          </a:p>
          <a:p>
            <a:endParaRPr lang="en-US" sz="2400" dirty="0"/>
          </a:p>
        </p:txBody>
      </p:sp>
    </p:spTree>
    <p:extLst>
      <p:ext uri="{BB962C8B-B14F-4D97-AF65-F5344CB8AC3E}">
        <p14:creationId xmlns:p14="http://schemas.microsoft.com/office/powerpoint/2010/main" val="588156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6"/>
            <a:ext cx="10515600" cy="596900"/>
          </a:xfrm>
        </p:spPr>
        <p:txBody>
          <a:bodyPr>
            <a:normAutofit/>
          </a:bodyPr>
          <a:lstStyle/>
          <a:p>
            <a:r>
              <a:rPr lang="en-US" sz="3600" dirty="0">
                <a:latin typeface="Century Gothic" panose="020B0502020202020204" pitchFamily="34" charset="0"/>
              </a:rPr>
              <a:t>Part 6 Operating Funds Receipts -3 </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pPr marL="0" indent="0">
              <a:buNone/>
            </a:pPr>
            <a:r>
              <a:rPr lang="en-US" dirty="0"/>
              <a:t> </a:t>
            </a: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pre-filled questions under State Aid ">
            <a:extLst>
              <a:ext uri="{FF2B5EF4-FFF2-40B4-BE49-F238E27FC236}">
                <a16:creationId xmlns:a16="http://schemas.microsoft.com/office/drawing/2014/main" id="{02D28FE9-6D0D-419F-A8C5-2CCD2158843C}"/>
              </a:ext>
            </a:extLst>
          </p:cNvPr>
          <p:cNvPicPr>
            <a:picLocks noChangeAspect="1"/>
          </p:cNvPicPr>
          <p:nvPr/>
        </p:nvPicPr>
        <p:blipFill>
          <a:blip r:embed="rId4"/>
          <a:stretch>
            <a:fillRect/>
          </a:stretch>
        </p:blipFill>
        <p:spPr>
          <a:xfrm>
            <a:off x="0" y="1038225"/>
            <a:ext cx="12192000" cy="5867400"/>
          </a:xfrm>
          <a:prstGeom prst="rect">
            <a:avLst/>
          </a:prstGeom>
        </p:spPr>
      </p:pic>
    </p:spTree>
    <p:extLst>
      <p:ext uri="{BB962C8B-B14F-4D97-AF65-F5344CB8AC3E}">
        <p14:creationId xmlns:p14="http://schemas.microsoft.com/office/powerpoint/2010/main" val="2754307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6"/>
            <a:ext cx="10515600" cy="596900"/>
          </a:xfrm>
        </p:spPr>
        <p:txBody>
          <a:bodyPr>
            <a:normAutofit/>
          </a:bodyPr>
          <a:lstStyle/>
          <a:p>
            <a:r>
              <a:rPr lang="en-US" sz="3600" dirty="0">
                <a:latin typeface="Century Gothic" panose="020B0502020202020204" pitchFamily="34" charset="0"/>
              </a:rPr>
              <a:t>Part 6 Operating Funds Receipts COSERS </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pPr marL="0" indent="0">
              <a:buNone/>
            </a:pPr>
            <a:r>
              <a:rPr lang="en-US" dirty="0"/>
              <a:t> </a:t>
            </a: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CB47CB7-3975-421C-BD5F-49E51503CB8B}"/>
              </a:ext>
            </a:extLst>
          </p:cNvPr>
          <p:cNvSpPr/>
          <p:nvPr/>
        </p:nvSpPr>
        <p:spPr>
          <a:xfrm>
            <a:off x="933449" y="1533526"/>
            <a:ext cx="10106025" cy="6001643"/>
          </a:xfrm>
          <a:prstGeom prst="rect">
            <a:avLst/>
          </a:prstGeom>
        </p:spPr>
        <p:txBody>
          <a:bodyPr wrap="square">
            <a:spAutoFit/>
          </a:bodyPr>
          <a:lstStyle/>
          <a:p>
            <a:pPr marL="457200" indent="-457200">
              <a:buFont typeface="Arial" panose="020B0604020202020204" pitchFamily="34" charset="0"/>
              <a:buChar char="•"/>
            </a:pPr>
            <a:r>
              <a:rPr lang="en-US" sz="3200" dirty="0">
                <a:solidFill>
                  <a:srgbClr val="333333"/>
                </a:solidFill>
                <a:latin typeface="Montserrat"/>
              </a:rPr>
              <a:t>If funding from COSERs is used to support the SLS Program include the total amount here. This could include, but is not limited to: the salary and/or benefits of the SLS Director and/or the SLS clerical position, travel expenses to attend training, materials provided in training, etc. otherwise enter N/A.</a:t>
            </a:r>
          </a:p>
          <a:p>
            <a:pPr marL="457200" indent="-457200">
              <a:buFont typeface="Arial" panose="020B0604020202020204" pitchFamily="34" charset="0"/>
              <a:buChar char="•"/>
            </a:pPr>
            <a:r>
              <a:rPr lang="en-US" sz="3200" dirty="0">
                <a:solidFill>
                  <a:srgbClr val="333333"/>
                </a:solidFill>
                <a:latin typeface="Montserrat"/>
              </a:rPr>
              <a:t>There may be additional COSER funds received by the SLS. </a:t>
            </a:r>
            <a:r>
              <a:rPr lang="en-US" sz="3200" i="1" dirty="0">
                <a:solidFill>
                  <a:srgbClr val="333333"/>
                </a:solidFill>
                <a:latin typeface="Montserrat"/>
              </a:rPr>
              <a:t>Include only the COSER funds that go to support the SLS Program</a:t>
            </a:r>
            <a:r>
              <a:rPr lang="en-US" sz="3200" dirty="0">
                <a:solidFill>
                  <a:srgbClr val="333333"/>
                </a:solidFill>
                <a:latin typeface="Montserrat"/>
              </a:rPr>
              <a:t>. </a:t>
            </a:r>
          </a:p>
          <a:p>
            <a:pPr marL="457200" indent="-457200">
              <a:buFont typeface="Arial" panose="020B0604020202020204" pitchFamily="34" charset="0"/>
              <a:buChar char="•"/>
            </a:pPr>
            <a:endParaRPr lang="en-US" sz="3200" dirty="0">
              <a:solidFill>
                <a:srgbClr val="333333"/>
              </a:solidFill>
              <a:latin typeface="Montserrat"/>
            </a:endParaRPr>
          </a:p>
          <a:p>
            <a:br>
              <a:rPr lang="en-US" sz="3200" dirty="0"/>
            </a:br>
            <a:endParaRPr lang="en-US" sz="3200" dirty="0"/>
          </a:p>
        </p:txBody>
      </p:sp>
    </p:spTree>
    <p:extLst>
      <p:ext uri="{BB962C8B-B14F-4D97-AF65-F5344CB8AC3E}">
        <p14:creationId xmlns:p14="http://schemas.microsoft.com/office/powerpoint/2010/main" val="3511110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6"/>
            <a:ext cx="10515600" cy="596900"/>
          </a:xfrm>
        </p:spPr>
        <p:txBody>
          <a:bodyPr>
            <a:normAutofit fontScale="90000"/>
          </a:bodyPr>
          <a:lstStyle/>
          <a:p>
            <a:r>
              <a:rPr lang="en-US" sz="3600" dirty="0">
                <a:latin typeface="Century Gothic" panose="020B0502020202020204" pitchFamily="34" charset="0"/>
              </a:rPr>
              <a:t>Part 6 Operating Funds Receipts Beginning Balance</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2267949"/>
          </a:xfrm>
        </p:spPr>
        <p:txBody>
          <a:bodyPr>
            <a:normAutofit/>
          </a:bodyPr>
          <a:lstStyle/>
          <a:p>
            <a:pPr marL="0" indent="0">
              <a:buNone/>
            </a:pPr>
            <a:r>
              <a:rPr lang="en-US" dirty="0"/>
              <a:t> 6.66   Total SLS Beginning Balance (Operating, Supplemental and Automation Aid Funds) (as of July 1, 2020). For School Library Systems, opening balance on July 1, 2020 must be the same as the June 30, 2020, closing balance reported in Q12.4 of the 2019-20 annual report.</a:t>
            </a: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43509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6"/>
            <a:ext cx="10515600" cy="596900"/>
          </a:xfrm>
        </p:spPr>
        <p:txBody>
          <a:bodyPr>
            <a:normAutofit/>
          </a:bodyPr>
          <a:lstStyle/>
          <a:p>
            <a:r>
              <a:rPr lang="en-US" sz="3600" dirty="0">
                <a:latin typeface="Century Gothic" panose="020B0502020202020204" pitchFamily="34" charset="0"/>
              </a:rPr>
              <a:t>Part 6 Operating Funds Receipts</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pPr marL="0" indent="0">
              <a:buNone/>
            </a:pPr>
            <a:r>
              <a:rPr lang="en-US" dirty="0"/>
              <a:t> </a:t>
            </a: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additional pre-filled questions">
            <a:extLst>
              <a:ext uri="{FF2B5EF4-FFF2-40B4-BE49-F238E27FC236}">
                <a16:creationId xmlns:a16="http://schemas.microsoft.com/office/drawing/2014/main" id="{AA16AC21-EAA2-43D4-97CF-21D7D389C470}"/>
              </a:ext>
            </a:extLst>
          </p:cNvPr>
          <p:cNvPicPr>
            <a:picLocks noChangeAspect="1"/>
          </p:cNvPicPr>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11878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lstStyle/>
          <a:p>
            <a:r>
              <a:rPr lang="en-US" dirty="0">
                <a:latin typeface="Century Gothic" panose="020B0502020202020204" pitchFamily="34" charset="0"/>
              </a:rPr>
              <a:t>Helpful Information</a:t>
            </a:r>
          </a:p>
        </p:txBody>
      </p:sp>
      <p:pic>
        <p:nvPicPr>
          <p:cNvPr id="3" name="Content Placeholder 2" descr="Screenshot of the Annual Report for School Library Systems 2020-2021">
            <a:extLst>
              <a:ext uri="{FF2B5EF4-FFF2-40B4-BE49-F238E27FC236}">
                <a16:creationId xmlns:a16="http://schemas.microsoft.com/office/drawing/2014/main" id="{A41459A9-93A4-4897-A90E-D905C5E5D6AE}"/>
              </a:ext>
            </a:extLst>
          </p:cNvPr>
          <p:cNvPicPr>
            <a:picLocks noGrp="1" noChangeAspect="1"/>
          </p:cNvPicPr>
          <p:nvPr>
            <p:ph idx="1"/>
          </p:nvPr>
        </p:nvPicPr>
        <p:blipFill>
          <a:blip r:embed="rId3"/>
          <a:stretch>
            <a:fillRect/>
          </a:stretch>
        </p:blipFill>
        <p:spPr>
          <a:xfrm>
            <a:off x="1496836" y="1378544"/>
            <a:ext cx="8637764" cy="4858743"/>
          </a:xfrm>
          <a:prstGeom prst="rect">
            <a:avLst/>
          </a:prstGeom>
        </p:spPr>
      </p:pic>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77013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04165"/>
            <a:ext cx="10515600" cy="1086171"/>
          </a:xfrm>
        </p:spPr>
        <p:txBody>
          <a:bodyPr/>
          <a:lstStyle/>
          <a:p>
            <a:r>
              <a:rPr lang="en-US" dirty="0">
                <a:latin typeface="Century Gothic" panose="020B0502020202020204" pitchFamily="34" charset="0"/>
              </a:rPr>
              <a:t>Changes to Part 7</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190625"/>
            <a:ext cx="10515600" cy="4986339"/>
          </a:xfrm>
        </p:spPr>
        <p:txBody>
          <a:bodyPr>
            <a:normAutofit/>
          </a:bodyPr>
          <a:lstStyle/>
          <a:p>
            <a:pPr marL="1371600" lvl="3" indent="0">
              <a:buNone/>
            </a:pPr>
            <a:r>
              <a:rPr lang="en-US" sz="4000" dirty="0">
                <a:latin typeface="Century Gothic" panose="020B0502020202020204" pitchFamily="34" charset="0"/>
              </a:rPr>
              <a:t>Operating Funds Disbursements is Eliminated!</a:t>
            </a:r>
          </a:p>
          <a:p>
            <a:pPr marL="1371600" lvl="3" indent="0">
              <a:buNone/>
            </a:pPr>
            <a:endParaRPr lang="en-US" sz="4000" dirty="0">
              <a:latin typeface="Century Gothic" panose="020B0502020202020204" pitchFamily="34" charset="0"/>
            </a:endParaRPr>
          </a:p>
          <a:p>
            <a:pPr marL="1371600" lvl="3" indent="0" algn="ctr">
              <a:buNone/>
            </a:pPr>
            <a:endParaRPr lang="en-US" sz="4000" dirty="0">
              <a:latin typeface="Century Gothic" panose="020B0502020202020204" pitchFamily="34" charset="0"/>
            </a:endParaRPr>
          </a:p>
          <a:p>
            <a:pPr marL="1371600" lvl="3" indent="0" algn="ctr">
              <a:buNone/>
            </a:pPr>
            <a:endParaRPr lang="en-US" sz="4000"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Fireworks exploding in the night sky">
            <a:extLst>
              <a:ext uri="{FF2B5EF4-FFF2-40B4-BE49-F238E27FC236}">
                <a16:creationId xmlns:a16="http://schemas.microsoft.com/office/drawing/2014/main" id="{2049C5FC-75E6-47C7-BDFE-2D893BCB7D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19917" y="2596313"/>
            <a:ext cx="5637815" cy="3732850"/>
          </a:xfrm>
          <a:prstGeom prst="rect">
            <a:avLst/>
          </a:prstGeom>
        </p:spPr>
      </p:pic>
    </p:spTree>
    <p:extLst>
      <p:ext uri="{BB962C8B-B14F-4D97-AF65-F5344CB8AC3E}">
        <p14:creationId xmlns:p14="http://schemas.microsoft.com/office/powerpoint/2010/main" val="39461713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a:bodyPr>
          <a:lstStyle/>
          <a:p>
            <a:r>
              <a:rPr lang="en-US" dirty="0">
                <a:latin typeface="Century Gothic" panose="020B0502020202020204" pitchFamily="34" charset="0"/>
              </a:rPr>
              <a:t>Part 13: State Aid Disbursements</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endParaRPr lang="en-US" dirty="0"/>
          </a:p>
          <a:p>
            <a:r>
              <a:rPr lang="en-US" dirty="0"/>
              <a:t> This section of the Annual Report focuses on the reporting of actual State Aid Disbursements during the fiscal year.  Record the library system’s actual disbursements of formula state aid funds for each category of formula aid. Do not include COSERS in this section.</a:t>
            </a:r>
          </a:p>
          <a:p>
            <a:endParaRPr lang="en-US" dirty="0"/>
          </a:p>
          <a:p>
            <a:r>
              <a:rPr lang="en-US" dirty="0"/>
              <a:t> Q13.1.1 – 13.1.23 – Report Operating Aid (Basic and Supplemental Aid)</a:t>
            </a:r>
          </a:p>
          <a:p>
            <a:r>
              <a:rPr lang="en-US" dirty="0"/>
              <a:t> Q13.2.1 – 13.2.22 – Report Categorical Aid for Automation</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92172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1031875"/>
            <a:ext cx="10515600" cy="1086171"/>
          </a:xfrm>
        </p:spPr>
        <p:txBody>
          <a:bodyPr/>
          <a:lstStyle/>
          <a:p>
            <a:r>
              <a:rPr lang="en-US" dirty="0">
                <a:latin typeface="Century Gothic" panose="020B0502020202020204" pitchFamily="34" charset="0"/>
              </a:rPr>
              <a:t>State Formula Aid Disbursements</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creenshot of SLS Annual Report software section on SLS Operating Aid and Supplemental Aid">
            <a:extLst>
              <a:ext uri="{FF2B5EF4-FFF2-40B4-BE49-F238E27FC236}">
                <a16:creationId xmlns:a16="http://schemas.microsoft.com/office/drawing/2014/main" id="{067024EF-3669-402D-9FF5-9E5E0F292BD6}"/>
              </a:ext>
            </a:extLst>
          </p:cNvPr>
          <p:cNvPicPr>
            <a:picLocks noChangeAspect="1"/>
          </p:cNvPicPr>
          <p:nvPr/>
        </p:nvPicPr>
        <p:blipFill>
          <a:blip r:embed="rId3"/>
          <a:stretch>
            <a:fillRect/>
          </a:stretch>
        </p:blipFill>
        <p:spPr>
          <a:xfrm>
            <a:off x="0" y="-38696"/>
            <a:ext cx="12192000" cy="6367859"/>
          </a:xfrm>
          <a:prstGeom prst="rect">
            <a:avLst/>
          </a:prstGeom>
        </p:spPr>
      </p:pic>
    </p:spTree>
    <p:extLst>
      <p:ext uri="{BB962C8B-B14F-4D97-AF65-F5344CB8AC3E}">
        <p14:creationId xmlns:p14="http://schemas.microsoft.com/office/powerpoint/2010/main" val="21065315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1057275"/>
            <a:ext cx="10515600" cy="1086171"/>
          </a:xfrm>
        </p:spPr>
        <p:txBody>
          <a:bodyPr/>
          <a:lstStyle/>
          <a:p>
            <a:r>
              <a:rPr lang="en-US" dirty="0">
                <a:latin typeface="Century Gothic" panose="020B0502020202020204" pitchFamily="34" charset="0"/>
              </a:rPr>
              <a:t>Categorical Aid for Automation</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reenshot of the SLS Annual Report section on Categorical Aid for Automation">
            <a:extLst>
              <a:ext uri="{FF2B5EF4-FFF2-40B4-BE49-F238E27FC236}">
                <a16:creationId xmlns:a16="http://schemas.microsoft.com/office/drawing/2014/main" id="{49B35222-D8A4-48B4-A495-52186016BA1C}"/>
              </a:ext>
            </a:extLst>
          </p:cNvPr>
          <p:cNvPicPr>
            <a:picLocks noChangeAspect="1"/>
          </p:cNvPicPr>
          <p:nvPr/>
        </p:nvPicPr>
        <p:blipFill>
          <a:blip r:embed="rId3"/>
          <a:stretch>
            <a:fillRect/>
          </a:stretch>
        </p:blipFill>
        <p:spPr>
          <a:xfrm>
            <a:off x="0" y="0"/>
            <a:ext cx="12192000" cy="6329163"/>
          </a:xfrm>
          <a:prstGeom prst="rect">
            <a:avLst/>
          </a:prstGeom>
        </p:spPr>
      </p:pic>
    </p:spTree>
    <p:extLst>
      <p:ext uri="{BB962C8B-B14F-4D97-AF65-F5344CB8AC3E}">
        <p14:creationId xmlns:p14="http://schemas.microsoft.com/office/powerpoint/2010/main" val="2749892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fontScale="90000"/>
          </a:bodyPr>
          <a:lstStyle/>
          <a:p>
            <a:r>
              <a:rPr lang="en-US" dirty="0">
                <a:latin typeface="Century Gothic" panose="020B0502020202020204" pitchFamily="34" charset="0"/>
              </a:rPr>
              <a:t>School Library System Fiscal Guidelines </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r>
              <a:rPr lang="en-US" i="1" dirty="0"/>
              <a:t>The Fiscal Guidelines for School Library Systems</a:t>
            </a:r>
            <a:r>
              <a:rPr lang="en-US" dirty="0"/>
              <a:t> provide general guidance for the financial management of State Aid by local agencies.  In addition to these guidelines, School Library System (SLS) programs must be conducted in accordance with applicable State laws, regulations, and directives; including but not limited to:</a:t>
            </a:r>
          </a:p>
          <a:p>
            <a:r>
              <a:rPr lang="en-US" dirty="0"/>
              <a:t>Commissioner’s Regulation </a:t>
            </a:r>
            <a:r>
              <a:rPr lang="en-US" dirty="0">
                <a:hlinkClick r:id="rId3"/>
              </a:rPr>
              <a:t>§90.18</a:t>
            </a:r>
            <a:endParaRPr lang="en-US" dirty="0"/>
          </a:p>
          <a:p>
            <a:r>
              <a:rPr lang="en-US" dirty="0"/>
              <a:t>State Education Law </a:t>
            </a:r>
            <a:r>
              <a:rPr lang="en-US" dirty="0">
                <a:hlinkClick r:id="rId4"/>
              </a:rPr>
              <a:t>§282</a:t>
            </a:r>
            <a:r>
              <a:rPr lang="en-US" dirty="0"/>
              <a:t>, </a:t>
            </a:r>
            <a:r>
              <a:rPr lang="en-US" dirty="0">
                <a:hlinkClick r:id="rId5"/>
              </a:rPr>
              <a:t>§283</a:t>
            </a:r>
            <a:r>
              <a:rPr lang="en-US" dirty="0"/>
              <a:t>, </a:t>
            </a:r>
            <a:r>
              <a:rPr lang="en-US" dirty="0">
                <a:hlinkClick r:id="rId6"/>
              </a:rPr>
              <a:t>§284</a:t>
            </a:r>
            <a:r>
              <a:rPr lang="en-US" dirty="0"/>
              <a:t>; </a:t>
            </a:r>
            <a:r>
              <a:rPr lang="en-US" dirty="0">
                <a:hlinkClick r:id="rId7"/>
              </a:rPr>
              <a:t>§273(12)</a:t>
            </a:r>
            <a:endParaRPr lang="en-US" dirty="0"/>
          </a:p>
          <a:p>
            <a:r>
              <a:rPr lang="en-US" dirty="0"/>
              <a:t>Local Finance Law</a:t>
            </a:r>
          </a:p>
          <a:p>
            <a:r>
              <a:rPr lang="en-US" dirty="0"/>
              <a:t>State Education Department Policy</a:t>
            </a:r>
          </a:p>
          <a:p>
            <a:r>
              <a:rPr lang="en-US" dirty="0">
                <a:hlinkClick r:id="rId8"/>
              </a:rPr>
              <a:t>https://www.nysl.nysed.gov/libdev/slssap/fiscal.htm</a:t>
            </a:r>
            <a:endParaRPr lang="en-US" dirty="0"/>
          </a:p>
          <a:p>
            <a:endParaRPr lang="en-US" dirty="0"/>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38989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lstStyle/>
          <a:p>
            <a:r>
              <a:rPr lang="en-US" dirty="0">
                <a:latin typeface="Century Gothic" panose="020B0502020202020204" pitchFamily="34" charset="0"/>
              </a:rPr>
              <a:t>Questions?</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pPr fontAlgn="base">
              <a:lnSpc>
                <a:spcPct val="80000"/>
              </a:lnSpc>
              <a:spcBef>
                <a:spcPct val="20000"/>
              </a:spcBef>
              <a:spcAft>
                <a:spcPct val="0"/>
              </a:spcAft>
              <a:buClr>
                <a:srgbClr val="00007D"/>
              </a:buClr>
              <a:buSzPct val="75000"/>
            </a:pPr>
            <a:endParaRPr lang="en-US" altLang="en-US" dirty="0">
              <a:solidFill>
                <a:srgbClr val="000000"/>
              </a:solidFill>
              <a:latin typeface="Arial"/>
            </a:endParaRPr>
          </a:p>
          <a:p>
            <a:pPr lvl="1" fontAlgn="base">
              <a:lnSpc>
                <a:spcPct val="80000"/>
              </a:lnSpc>
              <a:spcBef>
                <a:spcPct val="20000"/>
              </a:spcBef>
              <a:spcAft>
                <a:spcPct val="0"/>
              </a:spcAft>
              <a:buClr>
                <a:srgbClr val="00007D"/>
              </a:buClr>
              <a:buSzPct val="75000"/>
            </a:pPr>
            <a:r>
              <a:rPr lang="en-US" altLang="en-US" sz="4000" dirty="0">
                <a:solidFill>
                  <a:srgbClr val="000000"/>
                </a:solidFill>
                <a:latin typeface="Century Gothic" panose="020B0502020202020204" pitchFamily="34" charset="0"/>
              </a:rPr>
              <a:t>Contact </a:t>
            </a:r>
          </a:p>
          <a:p>
            <a:pPr lvl="1" fontAlgn="base">
              <a:lnSpc>
                <a:spcPct val="80000"/>
              </a:lnSpc>
              <a:spcBef>
                <a:spcPct val="20000"/>
              </a:spcBef>
              <a:spcAft>
                <a:spcPct val="0"/>
              </a:spcAft>
              <a:buClr>
                <a:srgbClr val="00007D"/>
              </a:buClr>
              <a:buSzPct val="75000"/>
            </a:pPr>
            <a:endParaRPr lang="en-US" altLang="en-US" sz="4000" dirty="0">
              <a:solidFill>
                <a:srgbClr val="000000"/>
              </a:solidFill>
              <a:latin typeface="Century Gothic" panose="020B0502020202020204" pitchFamily="34" charset="0"/>
            </a:endParaRPr>
          </a:p>
          <a:p>
            <a:pPr lvl="2" fontAlgn="base">
              <a:lnSpc>
                <a:spcPct val="80000"/>
              </a:lnSpc>
              <a:spcBef>
                <a:spcPct val="20000"/>
              </a:spcBef>
              <a:spcAft>
                <a:spcPct val="0"/>
              </a:spcAft>
              <a:buClr>
                <a:srgbClr val="00007D"/>
              </a:buClr>
              <a:buSzPct val="75000"/>
            </a:pPr>
            <a:r>
              <a:rPr lang="en-US" altLang="en-US" sz="3200" dirty="0">
                <a:solidFill>
                  <a:srgbClr val="000000"/>
                </a:solidFill>
                <a:latin typeface="Century Gothic" panose="020B0502020202020204" pitchFamily="34" charset="0"/>
              </a:rPr>
              <a:t>Mary Beth Farr  </a:t>
            </a:r>
            <a:r>
              <a:rPr lang="en-US" altLang="en-US" sz="3200" dirty="0">
                <a:solidFill>
                  <a:srgbClr val="000000"/>
                </a:solidFill>
                <a:latin typeface="Century Gothic" panose="020B0502020202020204" pitchFamily="34" charset="0"/>
                <a:hlinkClick r:id="rId2"/>
              </a:rPr>
              <a:t>MaryBeth.Farr@nysed.gov</a:t>
            </a:r>
            <a:endParaRPr lang="en-US" altLang="en-US" sz="3200" dirty="0">
              <a:solidFill>
                <a:srgbClr val="000000"/>
              </a:solidFill>
              <a:latin typeface="Century Gothic" panose="020B0502020202020204" pitchFamily="34" charset="0"/>
            </a:endParaRPr>
          </a:p>
          <a:p>
            <a:pPr lvl="2" fontAlgn="base">
              <a:lnSpc>
                <a:spcPct val="80000"/>
              </a:lnSpc>
              <a:spcBef>
                <a:spcPct val="20000"/>
              </a:spcBef>
              <a:spcAft>
                <a:spcPct val="0"/>
              </a:spcAft>
              <a:buClr>
                <a:srgbClr val="00007D"/>
              </a:buClr>
              <a:buSzPct val="75000"/>
            </a:pPr>
            <a:endParaRPr lang="en-US" altLang="en-US" sz="3200" dirty="0">
              <a:solidFill>
                <a:srgbClr val="000000"/>
              </a:solidFill>
              <a:latin typeface="Century Gothic" panose="020B0502020202020204" pitchFamily="34" charset="0"/>
            </a:endParaRPr>
          </a:p>
          <a:p>
            <a:pPr lvl="2" fontAlgn="base">
              <a:lnSpc>
                <a:spcPct val="80000"/>
              </a:lnSpc>
              <a:spcBef>
                <a:spcPct val="20000"/>
              </a:spcBef>
              <a:spcAft>
                <a:spcPct val="0"/>
              </a:spcAft>
              <a:buClr>
                <a:srgbClr val="00007D"/>
              </a:buClr>
              <a:buSzPct val="75000"/>
            </a:pPr>
            <a:r>
              <a:rPr lang="en-US" altLang="en-US" sz="3200" dirty="0">
                <a:solidFill>
                  <a:srgbClr val="000000"/>
                </a:solidFill>
                <a:latin typeface="Century Gothic" panose="020B0502020202020204" pitchFamily="34" charset="0"/>
              </a:rPr>
              <a:t>Jane Minotti </a:t>
            </a:r>
            <a:r>
              <a:rPr lang="en-US" altLang="en-US" sz="3200" dirty="0">
                <a:solidFill>
                  <a:srgbClr val="000000"/>
                </a:solidFill>
                <a:latin typeface="Century Gothic" panose="020B0502020202020204" pitchFamily="34" charset="0"/>
                <a:hlinkClick r:id="rId3"/>
              </a:rPr>
              <a:t>Jane.Minotti@nysed.gov</a:t>
            </a:r>
            <a:endParaRPr lang="en-US" altLang="en-US" sz="3200" dirty="0">
              <a:solidFill>
                <a:srgbClr val="000000"/>
              </a:solidFill>
              <a:latin typeface="Century Gothic" panose="020B0502020202020204" pitchFamily="34" charset="0"/>
            </a:endParaRPr>
          </a:p>
          <a:p>
            <a:pPr lvl="2" fontAlgn="base">
              <a:lnSpc>
                <a:spcPct val="80000"/>
              </a:lnSpc>
              <a:spcBef>
                <a:spcPct val="20000"/>
              </a:spcBef>
              <a:spcAft>
                <a:spcPct val="0"/>
              </a:spcAft>
              <a:buClr>
                <a:srgbClr val="00007D"/>
              </a:buClr>
              <a:buSzPct val="75000"/>
            </a:pPr>
            <a:endParaRPr lang="en-US" altLang="en-US" sz="3200" dirty="0">
              <a:solidFill>
                <a:srgbClr val="000000"/>
              </a:solidFill>
              <a:latin typeface="Century Gothic" panose="020B0502020202020204" pitchFamily="34" charset="0"/>
            </a:endParaRPr>
          </a:p>
          <a:p>
            <a:pPr lvl="2" fontAlgn="base">
              <a:lnSpc>
                <a:spcPct val="80000"/>
              </a:lnSpc>
              <a:spcBef>
                <a:spcPct val="20000"/>
              </a:spcBef>
              <a:spcAft>
                <a:spcPct val="0"/>
              </a:spcAft>
              <a:buClr>
                <a:srgbClr val="00007D"/>
              </a:buClr>
              <a:buSzPct val="75000"/>
            </a:pPr>
            <a:r>
              <a:rPr lang="en-US" altLang="en-US" sz="3200" dirty="0">
                <a:solidFill>
                  <a:srgbClr val="000000"/>
                </a:solidFill>
                <a:latin typeface="Century Gothic" panose="020B0502020202020204" pitchFamily="34" charset="0"/>
              </a:rPr>
              <a:t>For technical issues, </a:t>
            </a:r>
            <a:r>
              <a:rPr lang="en-US" altLang="en-US" sz="3200" dirty="0">
                <a:solidFill>
                  <a:srgbClr val="000000"/>
                </a:solidFill>
                <a:latin typeface="Century Gothic" panose="020B0502020202020204" pitchFamily="34" charset="0"/>
                <a:hlinkClick r:id="rId4"/>
              </a:rPr>
              <a:t>Jeffrey.Kirkendall@nysed.gov</a:t>
            </a:r>
            <a:endParaRPr lang="en-US" altLang="en-US" sz="3200" dirty="0">
              <a:solidFill>
                <a:srgbClr val="000000"/>
              </a:solidFill>
              <a:latin typeface="Century Gothic" panose="020B0502020202020204" pitchFamily="34" charset="0"/>
            </a:endParaRPr>
          </a:p>
          <a:p>
            <a:pPr lvl="2" fontAlgn="base">
              <a:lnSpc>
                <a:spcPct val="80000"/>
              </a:lnSpc>
              <a:spcBef>
                <a:spcPct val="20000"/>
              </a:spcBef>
              <a:spcAft>
                <a:spcPct val="0"/>
              </a:spcAft>
              <a:buClr>
                <a:srgbClr val="00007D"/>
              </a:buClr>
              <a:buSzPct val="75000"/>
            </a:pPr>
            <a:endParaRPr lang="en-US" altLang="en-US" sz="3200" dirty="0">
              <a:solidFill>
                <a:srgbClr val="000000"/>
              </a:solidFill>
              <a:latin typeface="Century Gothic" panose="020B0502020202020204" pitchFamily="34" charset="0"/>
            </a:endParaRPr>
          </a:p>
          <a:p>
            <a:pPr lvl="2" fontAlgn="base">
              <a:lnSpc>
                <a:spcPct val="80000"/>
              </a:lnSpc>
              <a:spcBef>
                <a:spcPct val="20000"/>
              </a:spcBef>
              <a:spcAft>
                <a:spcPct val="0"/>
              </a:spcAft>
              <a:buClr>
                <a:srgbClr val="00007D"/>
              </a:buClr>
              <a:buSzPct val="75000"/>
            </a:pPr>
            <a:endParaRPr lang="en-US" altLang="en-US" sz="3200" dirty="0">
              <a:solidFill>
                <a:srgbClr val="000000"/>
              </a:solidFill>
              <a:latin typeface="Century Gothic" panose="020B0502020202020204" pitchFamily="34" charset="0"/>
            </a:endParaRPr>
          </a:p>
          <a:p>
            <a:pPr lvl="1" fontAlgn="base">
              <a:lnSpc>
                <a:spcPct val="80000"/>
              </a:lnSpc>
              <a:spcBef>
                <a:spcPct val="20000"/>
              </a:spcBef>
              <a:spcAft>
                <a:spcPct val="0"/>
              </a:spcAft>
              <a:buClr>
                <a:srgbClr val="00007D"/>
              </a:buClr>
              <a:buSzPct val="75000"/>
            </a:pPr>
            <a:endParaRPr lang="en-US" altLang="en-US" sz="2000" dirty="0">
              <a:solidFill>
                <a:srgbClr val="000000"/>
              </a:solidFill>
              <a:latin typeface="Century Gothic" panose="020B0502020202020204" pitchFamily="34" charset="0"/>
            </a:endParaRPr>
          </a:p>
          <a:p>
            <a:pPr lvl="1" fontAlgn="base">
              <a:lnSpc>
                <a:spcPct val="80000"/>
              </a:lnSpc>
              <a:spcBef>
                <a:spcPct val="20000"/>
              </a:spcBef>
              <a:spcAft>
                <a:spcPct val="0"/>
              </a:spcAft>
              <a:buClr>
                <a:srgbClr val="00007D"/>
              </a:buClr>
              <a:buSzPct val="75000"/>
            </a:pPr>
            <a:endParaRPr lang="en-US" altLang="en-US" sz="2000" dirty="0">
              <a:solidFill>
                <a:srgbClr val="000000"/>
              </a:solidFill>
              <a:latin typeface="Century Gothic" panose="020B0502020202020204" pitchFamily="34" charset="0"/>
            </a:endParaRPr>
          </a:p>
          <a:p>
            <a:pPr marL="457200" lvl="1" indent="0" algn="ctr">
              <a:buNone/>
            </a:pPr>
            <a:endParaRPr lang="en-US" dirty="0">
              <a:latin typeface="Century Gothic" panose="020B0502020202020204" pitchFamily="34" charset="0"/>
            </a:endParaRPr>
          </a:p>
          <a:p>
            <a:pPr lvl="1" algn="ct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1244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lstStyle/>
          <a:p>
            <a:r>
              <a:rPr lang="en-US" dirty="0">
                <a:latin typeface="Century Gothic" panose="020B0502020202020204" pitchFamily="34" charset="0"/>
              </a:rPr>
              <a:t>More helpful information</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pPr lvl="0"/>
            <a:r>
              <a:rPr lang="en-US" dirty="0"/>
              <a:t>Instructions intended for more than one question are marked as such.</a:t>
            </a:r>
            <a:endParaRPr lang="en-US" sz="1800" dirty="0"/>
          </a:p>
          <a:p>
            <a:pPr lvl="0"/>
            <a:r>
              <a:rPr lang="en-US" dirty="0"/>
              <a:t>Reminder: All Notes are now encompassed in one note field (rather than Federal/State/Local).    </a:t>
            </a:r>
          </a:p>
          <a:p>
            <a:pPr lvl="0"/>
            <a:endParaRPr lang="en-US" sz="1800" dirty="0"/>
          </a:p>
          <a:p>
            <a:pPr lvl="1"/>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Sticky notes on a wall">
            <a:extLst>
              <a:ext uri="{FF2B5EF4-FFF2-40B4-BE49-F238E27FC236}">
                <a16:creationId xmlns:a16="http://schemas.microsoft.com/office/drawing/2014/main" id="{FCA457CD-0DDB-4BAC-9A30-E38F588495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5090" y="3276600"/>
            <a:ext cx="3517969" cy="2521136"/>
          </a:xfrm>
          <a:prstGeom prst="rect">
            <a:avLst/>
          </a:prstGeom>
        </p:spPr>
      </p:pic>
    </p:spTree>
    <p:extLst>
      <p:ext uri="{BB962C8B-B14F-4D97-AF65-F5344CB8AC3E}">
        <p14:creationId xmlns:p14="http://schemas.microsoft.com/office/powerpoint/2010/main" val="36313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lstStyle/>
          <a:p>
            <a:r>
              <a:rPr lang="en-US" dirty="0">
                <a:latin typeface="Century Gothic" panose="020B0502020202020204" pitchFamily="34" charset="0"/>
              </a:rPr>
              <a:t>Part 1 General System Information</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733425" y="1181100"/>
            <a:ext cx="10515600" cy="5056409"/>
          </a:xfrm>
        </p:spPr>
        <p:txBody>
          <a:bodyPr>
            <a:normAutofit/>
          </a:bodyPr>
          <a:lstStyle/>
          <a:p>
            <a:pPr lvl="0"/>
            <a:endParaRPr lang="en-US" dirty="0"/>
          </a:p>
          <a:p>
            <a:endParaRPr lang="en-US" dirty="0"/>
          </a:p>
          <a:p>
            <a:r>
              <a:rPr lang="en-US" dirty="0">
                <a:latin typeface="Century Gothic" panose="020B0502020202020204" pitchFamily="34" charset="0"/>
              </a:rPr>
              <a:t>System/ Director Information</a:t>
            </a:r>
          </a:p>
          <a:p>
            <a:endParaRPr lang="en-US" dirty="0">
              <a:latin typeface="Century Gothic" panose="020B0502020202020204" pitchFamily="34" charset="0"/>
            </a:endParaRPr>
          </a:p>
          <a:p>
            <a:r>
              <a:rPr lang="en-US" dirty="0">
                <a:latin typeface="Century Gothic" panose="020B0502020202020204" pitchFamily="34" charset="0"/>
              </a:rPr>
              <a:t>Supervisor and Superintendent Information</a:t>
            </a:r>
          </a:p>
          <a:p>
            <a:endParaRPr lang="en-US" dirty="0">
              <a:latin typeface="Century Gothic" panose="020B0502020202020204" pitchFamily="34" charset="0"/>
            </a:endParaRPr>
          </a:p>
          <a:p>
            <a:r>
              <a:rPr lang="en-US" dirty="0">
                <a:latin typeface="Century Gothic" panose="020B0502020202020204" pitchFamily="34" charset="0"/>
              </a:rPr>
              <a:t>Q1.49 Unusual Circumstances</a:t>
            </a:r>
          </a:p>
          <a:p>
            <a:pPr lvl="1"/>
            <a:r>
              <a:rPr lang="en-US" dirty="0"/>
              <a:t>For the reporting year, has the system experienced any unusual circumstance(s) that affected the statistics and/or information reported (e.g. natural disaster, fire, closed for renovations, massive weeding of collection, etc.)? Indicate Y for Yes, N for N</a:t>
            </a:r>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3766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a:bodyPr>
          <a:lstStyle/>
          <a:p>
            <a:r>
              <a:rPr lang="en-US" dirty="0">
                <a:latin typeface="Century Gothic" panose="020B0502020202020204" pitchFamily="34" charset="0"/>
              </a:rPr>
              <a:t>Part 2 Personnel</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733425" y="1181100"/>
            <a:ext cx="10515600" cy="5056409"/>
          </a:xfrm>
        </p:spPr>
        <p:txBody>
          <a:bodyPr>
            <a:normAutofit/>
          </a:bodyPr>
          <a:lstStyle/>
          <a:p>
            <a:pPr lvl="0"/>
            <a:endParaRPr lang="en-US" dirty="0"/>
          </a:p>
          <a:p>
            <a:pPr lvl="0"/>
            <a:r>
              <a:rPr lang="en-US" dirty="0"/>
              <a:t>Budgeted Positions in Full-Time Equivalents</a:t>
            </a:r>
          </a:p>
          <a:p>
            <a:pPr lvl="0"/>
            <a:endParaRPr lang="en-US" dirty="0"/>
          </a:p>
          <a:p>
            <a:pPr lvl="0"/>
            <a:r>
              <a:rPr lang="en-US" dirty="0"/>
              <a:t>Salary Information</a:t>
            </a:r>
          </a:p>
          <a:p>
            <a:pPr lvl="0"/>
            <a:endParaRPr lang="en-US" dirty="0"/>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3524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lstStyle/>
          <a:p>
            <a:r>
              <a:rPr lang="en-US" dirty="0">
                <a:latin typeface="Century Gothic" panose="020B0502020202020204" pitchFamily="34" charset="0"/>
              </a:rPr>
              <a:t>Changes to Part 2 Personnel</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838200" y="1451296"/>
            <a:ext cx="10515600" cy="4725668"/>
          </a:xfrm>
        </p:spPr>
        <p:txBody>
          <a:bodyPr>
            <a:normAutofit/>
          </a:bodyPr>
          <a:lstStyle/>
          <a:p>
            <a:pPr marL="0" indent="0">
              <a:buNone/>
            </a:pPr>
            <a:endParaRPr lang="en-US" sz="1800" dirty="0"/>
          </a:p>
          <a:p>
            <a:endParaRPr lang="en-US" sz="1800" dirty="0"/>
          </a:p>
          <a:p>
            <a:r>
              <a:rPr lang="en-US" b="1" dirty="0"/>
              <a:t>New Questions:</a:t>
            </a:r>
            <a:endParaRPr lang="en-US" sz="1800" dirty="0"/>
          </a:p>
          <a:p>
            <a:r>
              <a:rPr lang="en-US" dirty="0"/>
              <a:t>Q2.26 Librarian FTE</a:t>
            </a:r>
            <a:endParaRPr lang="en-US" sz="1800" dirty="0"/>
          </a:p>
          <a:p>
            <a:r>
              <a:rPr lang="en-US" dirty="0"/>
              <a:t>Q2.27 Librarian Current Annual Salary</a:t>
            </a:r>
            <a:endParaRPr lang="en-US" sz="1800" dirty="0"/>
          </a:p>
          <a:p>
            <a:pPr lvl="1"/>
            <a:endParaRPr lang="en-US" dirty="0">
              <a:latin typeface="Century Gothic" panose="020B0502020202020204" pitchFamily="34" charset="0"/>
            </a:endParaRP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8637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fontScale="90000"/>
          </a:bodyPr>
          <a:lstStyle/>
          <a:p>
            <a:r>
              <a:rPr lang="en-US" dirty="0">
                <a:latin typeface="Century Gothic" panose="020B0502020202020204" pitchFamily="34" charset="0"/>
              </a:rPr>
              <a:t>Part 3 System Membership, Outlets and Governance</a:t>
            </a:r>
          </a:p>
        </p:txBody>
      </p:sp>
      <p:sp>
        <p:nvSpPr>
          <p:cNvPr id="4" name="Content Placeholder 3">
            <a:extLst>
              <a:ext uri="{FF2B5EF4-FFF2-40B4-BE49-F238E27FC236}">
                <a16:creationId xmlns:a16="http://schemas.microsoft.com/office/drawing/2014/main" id="{84AE7E2E-194E-488F-AC4B-1907204B1908}"/>
              </a:ext>
            </a:extLst>
          </p:cNvPr>
          <p:cNvSpPr>
            <a:spLocks noGrp="1"/>
          </p:cNvSpPr>
          <p:nvPr>
            <p:ph idx="1"/>
          </p:nvPr>
        </p:nvSpPr>
        <p:spPr>
          <a:xfrm>
            <a:off x="733425" y="1451296"/>
            <a:ext cx="10515600" cy="4786213"/>
          </a:xfrm>
        </p:spPr>
        <p:txBody>
          <a:bodyPr>
            <a:normAutofit fontScale="92500" lnSpcReduction="20000"/>
          </a:bodyPr>
          <a:lstStyle/>
          <a:p>
            <a:pPr lvl="0"/>
            <a:endParaRPr lang="en-US" dirty="0"/>
          </a:p>
          <a:p>
            <a:pPr lvl="0"/>
            <a:r>
              <a:rPr lang="en-US" dirty="0"/>
              <a:t>Public Service Outlets</a:t>
            </a:r>
          </a:p>
          <a:p>
            <a:pPr lvl="0"/>
            <a:endParaRPr lang="en-US" dirty="0"/>
          </a:p>
          <a:p>
            <a:pPr lvl="0"/>
            <a:r>
              <a:rPr lang="en-US" dirty="0"/>
              <a:t>Board/ Council Meetings</a:t>
            </a:r>
          </a:p>
          <a:p>
            <a:pPr lvl="0"/>
            <a:endParaRPr lang="en-US" dirty="0"/>
          </a:p>
          <a:p>
            <a:pPr lvl="0"/>
            <a:r>
              <a:rPr lang="en-US" dirty="0"/>
              <a:t>System Board/ Council</a:t>
            </a:r>
          </a:p>
          <a:p>
            <a:pPr lvl="1"/>
            <a:r>
              <a:rPr lang="en-US" dirty="0"/>
              <a:t>Repeating Group #2 Board/Council Member - complete one record for each current voting Board/Council Member. For each vacant position, select "Vacant" in question 1, and enter N/A in questions 2-10 of the repeating group. You may 1) enter the data for the Board/Council Members directly into the survey as usual or 2) send Baker and Taylor the data for this section to be uploaded into Collect. If you choose to send your data for uploading, you must enter the data into the spreadsheet form available in the survey by clicking </a:t>
            </a:r>
            <a:r>
              <a:rPr lang="en-US" dirty="0">
                <a:hlinkClick r:id="rId2"/>
              </a:rPr>
              <a:t>here</a:t>
            </a:r>
            <a:r>
              <a:rPr lang="en-US" dirty="0"/>
              <a:t>. Complete this form and email it to </a:t>
            </a:r>
            <a:r>
              <a:rPr lang="en-US" dirty="0" err="1">
                <a:hlinkClick r:id="rId3"/>
              </a:rPr>
              <a:t>collectconnect@baker-taylor.com</a:t>
            </a:r>
            <a:r>
              <a:rPr lang="en-US" dirty="0" err="1"/>
              <a:t>.The</a:t>
            </a:r>
            <a:r>
              <a:rPr lang="en-US" dirty="0"/>
              <a:t> board president should not be included on the spreadsheet. Please enter board president information in the section above.</a:t>
            </a:r>
          </a:p>
          <a:p>
            <a:pPr lvl="0"/>
            <a:endParaRPr lang="en-US" dirty="0"/>
          </a:p>
          <a:p>
            <a:pPr lvl="0"/>
            <a:endParaRPr lang="en-US" dirty="0"/>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542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6189F-9285-422B-ABFD-5F7961C34C8E}"/>
              </a:ext>
            </a:extLst>
          </p:cNvPr>
          <p:cNvSpPr>
            <a:spLocks noGrp="1"/>
          </p:cNvSpPr>
          <p:nvPr>
            <p:ph type="title"/>
          </p:nvPr>
        </p:nvSpPr>
        <p:spPr>
          <a:xfrm>
            <a:off x="838200" y="365125"/>
            <a:ext cx="10515600" cy="1086171"/>
          </a:xfrm>
        </p:spPr>
        <p:txBody>
          <a:bodyPr>
            <a:normAutofit fontScale="90000"/>
          </a:bodyPr>
          <a:lstStyle/>
          <a:p>
            <a:r>
              <a:rPr lang="en-US" dirty="0">
                <a:latin typeface="Century Gothic" panose="020B0502020202020204" pitchFamily="34" charset="0"/>
              </a:rPr>
              <a:t>Part 3 System Membership, Outlets and Governance cont’d</a:t>
            </a:r>
          </a:p>
        </p:txBody>
      </p:sp>
      <p:pic>
        <p:nvPicPr>
          <p:cNvPr id="11" name="Content Placeholder 4">
            <a:extLst>
              <a:ext uri="{FF2B5EF4-FFF2-40B4-BE49-F238E27FC236}">
                <a16:creationId xmlns:a16="http://schemas.microsoft.com/office/drawing/2014/main" id="{8249644D-84F2-4736-B09C-6FC9E745807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53850" y="6329163"/>
            <a:ext cx="359493" cy="410850"/>
          </a:xfrm>
          <a:prstGeom prst="rect">
            <a:avLst/>
          </a:prstGeom>
        </p:spPr>
      </p:pic>
      <p:sp>
        <p:nvSpPr>
          <p:cNvPr id="12" name="Rectangle 11">
            <a:extLst>
              <a:ext uri="{FF2B5EF4-FFF2-40B4-BE49-F238E27FC236}">
                <a16:creationId xmlns:a16="http://schemas.microsoft.com/office/drawing/2014/main" id="{8E88BBC6-9C11-41B3-B36C-7BA04514C24D}"/>
              </a:ext>
              <a:ext uri="{C183D7F6-B498-43B3-948B-1728B52AA6E4}">
                <adec:decorative xmlns:adec="http://schemas.microsoft.com/office/drawing/2017/decorative" val="1"/>
              </a:ext>
            </a:extLst>
          </p:cNvPr>
          <p:cNvSpPr/>
          <p:nvPr/>
        </p:nvSpPr>
        <p:spPr>
          <a:xfrm>
            <a:off x="0" y="6329163"/>
            <a:ext cx="11677650" cy="410850"/>
          </a:xfrm>
          <a:prstGeom prst="rect">
            <a:avLst/>
          </a:prstGeom>
          <a:solidFill>
            <a:srgbClr val="AB1E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Content Placeholder 2" descr="Screenshot of SLS Annual Report Part 3">
            <a:extLst>
              <a:ext uri="{FF2B5EF4-FFF2-40B4-BE49-F238E27FC236}">
                <a16:creationId xmlns:a16="http://schemas.microsoft.com/office/drawing/2014/main" id="{603C54F8-2DAB-457E-A259-DA5188E43AEE}"/>
              </a:ext>
            </a:extLst>
          </p:cNvPr>
          <p:cNvPicPr>
            <a:picLocks noGrp="1" noChangeAspect="1"/>
          </p:cNvPicPr>
          <p:nvPr>
            <p:ph idx="1"/>
          </p:nvPr>
        </p:nvPicPr>
        <p:blipFill>
          <a:blip r:embed="rId3"/>
          <a:stretch>
            <a:fillRect/>
          </a:stretch>
        </p:blipFill>
        <p:spPr>
          <a:xfrm>
            <a:off x="2228144" y="1825625"/>
            <a:ext cx="7735712" cy="4351338"/>
          </a:xfrm>
          <a:prstGeom prst="rect">
            <a:avLst/>
          </a:prstGeom>
        </p:spPr>
      </p:pic>
    </p:spTree>
    <p:extLst>
      <p:ext uri="{BB962C8B-B14F-4D97-AF65-F5344CB8AC3E}">
        <p14:creationId xmlns:p14="http://schemas.microsoft.com/office/powerpoint/2010/main" val="22789087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1491</TotalTime>
  <Words>1695</Words>
  <Application>Microsoft Office PowerPoint</Application>
  <PresentationFormat>Widescreen</PresentationFormat>
  <Paragraphs>172</Paragraphs>
  <Slides>35</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Century Gothic</vt:lpstr>
      <vt:lpstr>Courier New</vt:lpstr>
      <vt:lpstr>Montserrat</vt:lpstr>
      <vt:lpstr>Times New Roman</vt:lpstr>
      <vt:lpstr>Office Theme</vt:lpstr>
      <vt:lpstr>School Library System Annual Report 2020-2021</vt:lpstr>
      <vt:lpstr>General Information</vt:lpstr>
      <vt:lpstr>Helpful Information</vt:lpstr>
      <vt:lpstr>More helpful information</vt:lpstr>
      <vt:lpstr>Part 1 General System Information</vt:lpstr>
      <vt:lpstr>Part 2 Personnel</vt:lpstr>
      <vt:lpstr>Changes to Part 2 Personnel</vt:lpstr>
      <vt:lpstr>Part 3 System Membership, Outlets and Governance</vt:lpstr>
      <vt:lpstr>Part 3 System Membership, Outlets and Governance cont’d</vt:lpstr>
      <vt:lpstr>System Board Council</vt:lpstr>
      <vt:lpstr>Part 5 System Services</vt:lpstr>
      <vt:lpstr>Changes to Part 5: System Services- Union Catalog</vt:lpstr>
      <vt:lpstr>Changes to Part 5 -2</vt:lpstr>
      <vt:lpstr>Cumulative number of contact hours auto-calculated</vt:lpstr>
      <vt:lpstr>Cumulative number of contact hours</vt:lpstr>
      <vt:lpstr>Continuing Education</vt:lpstr>
      <vt:lpstr>Consulting and Technical Assistance Services</vt:lpstr>
      <vt:lpstr>Consulting and Technical Assistance Services cont’d</vt:lpstr>
      <vt:lpstr>Reference</vt:lpstr>
      <vt:lpstr>Reference Services</vt:lpstr>
      <vt:lpstr>New definition of Reference to align with federal IMLS Definition</vt:lpstr>
      <vt:lpstr>Definition of Reference to align with federal IMLS Definition</vt:lpstr>
      <vt:lpstr>The request may come</vt:lpstr>
      <vt:lpstr>Part 6 Operating Funds Receipts -1</vt:lpstr>
      <vt:lpstr>Part 6 Operating Funds Receipts -2</vt:lpstr>
      <vt:lpstr>Part 6 Operating Funds Receipts -3 </vt:lpstr>
      <vt:lpstr>Part 6 Operating Funds Receipts COSERS </vt:lpstr>
      <vt:lpstr>Part 6 Operating Funds Receipts Beginning Balance</vt:lpstr>
      <vt:lpstr>Part 6 Operating Funds Receipts</vt:lpstr>
      <vt:lpstr>Changes to Part 7</vt:lpstr>
      <vt:lpstr>Part 13: State Aid Disbursements</vt:lpstr>
      <vt:lpstr>State Formula Aid Disbursements</vt:lpstr>
      <vt:lpstr>Categorical Aid for Automation</vt:lpstr>
      <vt:lpstr>School Library System Fiscal Guidelines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McFadden</dc:creator>
  <cp:lastModifiedBy>Sarah McFadden</cp:lastModifiedBy>
  <cp:revision>46</cp:revision>
  <dcterms:created xsi:type="dcterms:W3CDTF">2020-07-02T13:48:47Z</dcterms:created>
  <dcterms:modified xsi:type="dcterms:W3CDTF">2021-06-30T17:21:09Z</dcterms:modified>
</cp:coreProperties>
</file>