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35"/>
  </p:notesMasterIdLst>
  <p:handoutMasterIdLst>
    <p:handoutMasterId r:id="rId36"/>
  </p:handoutMasterIdLst>
  <p:sldIdLst>
    <p:sldId id="2178" r:id="rId6"/>
    <p:sldId id="2264" r:id="rId7"/>
    <p:sldId id="2231" r:id="rId8"/>
    <p:sldId id="2233" r:id="rId9"/>
    <p:sldId id="2250" r:id="rId10"/>
    <p:sldId id="2230" r:id="rId11"/>
    <p:sldId id="1242" r:id="rId12"/>
    <p:sldId id="2197" r:id="rId13"/>
    <p:sldId id="2191" r:id="rId14"/>
    <p:sldId id="2202" r:id="rId15"/>
    <p:sldId id="1244" r:id="rId16"/>
    <p:sldId id="2241" r:id="rId17"/>
    <p:sldId id="2242" r:id="rId18"/>
    <p:sldId id="2243" r:id="rId19"/>
    <p:sldId id="2244" r:id="rId20"/>
    <p:sldId id="2245" r:id="rId21"/>
    <p:sldId id="2201" r:id="rId22"/>
    <p:sldId id="2247" r:id="rId23"/>
    <p:sldId id="2246" r:id="rId24"/>
    <p:sldId id="2257" r:id="rId25"/>
    <p:sldId id="2248" r:id="rId26"/>
    <p:sldId id="2260" r:id="rId27"/>
    <p:sldId id="2262" r:id="rId28"/>
    <p:sldId id="2261" r:id="rId29"/>
    <p:sldId id="2267" r:id="rId30"/>
    <p:sldId id="2265" r:id="rId31"/>
    <p:sldId id="2266" r:id="rId32"/>
    <p:sldId id="2263" r:id="rId33"/>
    <p:sldId id="263"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1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ams,Sharon" initials="S" lastIdx="3" clrIdx="0">
    <p:extLst>
      <p:ext uri="{19B8F6BF-5375-455C-9EA6-DF929625EA0E}">
        <p15:presenceInfo xmlns:p15="http://schemas.microsoft.com/office/powerpoint/2012/main" userId="S::streamss@oclc.org::fd99a240-c59c-4fe7-987f-aebd8d55bd40" providerId="AD"/>
      </p:ext>
    </p:extLst>
  </p:cmAuthor>
  <p:cmAuthor id="2" name="Morgan,Kendra" initials="M" lastIdx="14" clrIdx="1">
    <p:extLst>
      <p:ext uri="{19B8F6BF-5375-455C-9EA6-DF929625EA0E}">
        <p15:presenceInfo xmlns:p15="http://schemas.microsoft.com/office/powerpoint/2012/main" userId="S::morgank@oclc.org::01a7535b-e609-4660-bad9-e3dca77f7c9d" providerId="AD"/>
      </p:ext>
    </p:extLst>
  </p:cmAuthor>
  <p:cmAuthor id="3" name="Jardine(Contractor),Katherine" initials="Ja" lastIdx="1" clrIdx="2">
    <p:extLst>
      <p:ext uri="{19B8F6BF-5375-455C-9EA6-DF929625EA0E}">
        <p15:presenceInfo xmlns:p15="http://schemas.microsoft.com/office/powerpoint/2012/main" userId="S::jardinek@oclc.org::46c5c423-2e33-4e4b-af10-a24e263e99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6FC"/>
    <a:srgbClr val="38B0D7"/>
    <a:srgbClr val="4DB1CA"/>
    <a:srgbClr val="59CBE5"/>
    <a:srgbClr val="39AFD7"/>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7CEA3-254D-45C1-A698-16EF11B1C6F9}" v="170" dt="2020-08-14T14:58:24.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8" autoAdjust="0"/>
    <p:restoredTop sz="86388" autoAdjust="0"/>
  </p:normalViewPr>
  <p:slideViewPr>
    <p:cSldViewPr snapToGrid="0">
      <p:cViewPr varScale="1">
        <p:scale>
          <a:sx n="66" d="100"/>
          <a:sy n="66" d="100"/>
        </p:scale>
        <p:origin x="52" y="212"/>
      </p:cViewPr>
      <p:guideLst>
        <p:guide orient="horz" pos="2772"/>
        <p:guide pos="144"/>
      </p:guideLst>
    </p:cSldViewPr>
  </p:slideViewPr>
  <p:outlineViewPr>
    <p:cViewPr>
      <p:scale>
        <a:sx n="33" d="100"/>
        <a:sy n="33" d="100"/>
      </p:scale>
      <p:origin x="0" y="-197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29.png"/><Relationship Id="rId6" Type="http://schemas.openxmlformats.org/officeDocument/2006/relationships/image" Target="../media/image22.sv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ABF4E5C-127F-45DF-ABE4-FDFBE35DA13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3328FC7-CE8E-4D0A-80F6-B0E76940E345}">
      <dgm:prSet/>
      <dgm:spPr/>
      <dgm:t>
        <a:bodyPr/>
        <a:lstStyle/>
        <a:p>
          <a:r>
            <a:rPr lang="en-US"/>
            <a:t>Search term development</a:t>
          </a:r>
        </a:p>
      </dgm:t>
    </dgm:pt>
    <dgm:pt modelId="{59317B2B-684C-4AE2-8191-24505D7F982F}" type="parTrans" cxnId="{632B7B31-3237-4371-A263-58736B1C4414}">
      <dgm:prSet/>
      <dgm:spPr/>
      <dgm:t>
        <a:bodyPr/>
        <a:lstStyle/>
        <a:p>
          <a:endParaRPr lang="en-US"/>
        </a:p>
      </dgm:t>
    </dgm:pt>
    <dgm:pt modelId="{E73BF412-6BC1-472B-8BE6-9652E22C9513}" type="sibTrans" cxnId="{632B7B31-3237-4371-A263-58736B1C4414}">
      <dgm:prSet/>
      <dgm:spPr/>
      <dgm:t>
        <a:bodyPr/>
        <a:lstStyle/>
        <a:p>
          <a:endParaRPr lang="en-US"/>
        </a:p>
      </dgm:t>
    </dgm:pt>
    <dgm:pt modelId="{BF921A20-6AC6-4942-BEFC-131EC56A717E}">
      <dgm:prSet/>
      <dgm:spPr/>
      <dgm:t>
        <a:bodyPr/>
        <a:lstStyle/>
        <a:p>
          <a:r>
            <a:rPr lang="en-US"/>
            <a:t>Relevancy review of search results</a:t>
          </a:r>
        </a:p>
      </dgm:t>
    </dgm:pt>
    <dgm:pt modelId="{B9BC1B93-3907-426D-81B4-A2522E98E072}" type="parTrans" cxnId="{96576BBB-47A6-425C-AE93-E437E0F53C15}">
      <dgm:prSet/>
      <dgm:spPr/>
      <dgm:t>
        <a:bodyPr/>
        <a:lstStyle/>
        <a:p>
          <a:endParaRPr lang="en-US"/>
        </a:p>
      </dgm:t>
    </dgm:pt>
    <dgm:pt modelId="{352F42F1-4197-43BA-AD78-5CAC838173C8}" type="sibTrans" cxnId="{96576BBB-47A6-425C-AE93-E437E0F53C15}">
      <dgm:prSet/>
      <dgm:spPr/>
      <dgm:t>
        <a:bodyPr/>
        <a:lstStyle/>
        <a:p>
          <a:endParaRPr lang="en-US"/>
        </a:p>
      </dgm:t>
    </dgm:pt>
    <dgm:pt modelId="{CFD9386E-470C-43CF-BDD7-F215EEEEA5E2}">
      <dgm:prSet/>
      <dgm:spPr/>
      <dgm:t>
        <a:bodyPr/>
        <a:lstStyle/>
        <a:p>
          <a:r>
            <a:rPr lang="en-US"/>
            <a:t>QC of relevancy reviews</a:t>
          </a:r>
        </a:p>
      </dgm:t>
    </dgm:pt>
    <dgm:pt modelId="{04A4DFF0-8BB6-4BF9-91ED-79580BBF3692}" type="parTrans" cxnId="{999645FF-1C07-474D-B73E-294C75B2D819}">
      <dgm:prSet/>
      <dgm:spPr/>
      <dgm:t>
        <a:bodyPr/>
        <a:lstStyle/>
        <a:p>
          <a:endParaRPr lang="en-US"/>
        </a:p>
      </dgm:t>
    </dgm:pt>
    <dgm:pt modelId="{F5E52E42-5AE3-40E4-9647-ACCE401C01F7}" type="sibTrans" cxnId="{999645FF-1C07-474D-B73E-294C75B2D819}">
      <dgm:prSet/>
      <dgm:spPr/>
      <dgm:t>
        <a:bodyPr/>
        <a:lstStyle/>
        <a:p>
          <a:endParaRPr lang="en-US"/>
        </a:p>
      </dgm:t>
    </dgm:pt>
    <dgm:pt modelId="{3C6FD667-57F3-495B-A218-5D677A7EB2E4}">
      <dgm:prSet/>
      <dgm:spPr/>
      <dgm:t>
        <a:bodyPr/>
        <a:lstStyle/>
        <a:p>
          <a:r>
            <a:rPr lang="en-US"/>
            <a:t>Abstracting and summarizing relevant articles</a:t>
          </a:r>
        </a:p>
      </dgm:t>
    </dgm:pt>
    <dgm:pt modelId="{18C24267-CD42-4D3C-8077-D28FC2685CDF}" type="parTrans" cxnId="{F437C572-1AA2-4233-8EF4-02318180BD4D}">
      <dgm:prSet/>
      <dgm:spPr/>
      <dgm:t>
        <a:bodyPr/>
        <a:lstStyle/>
        <a:p>
          <a:endParaRPr lang="en-US"/>
        </a:p>
      </dgm:t>
    </dgm:pt>
    <dgm:pt modelId="{16B72E1B-2AB5-478D-899D-C696FB61F514}" type="sibTrans" cxnId="{F437C572-1AA2-4233-8EF4-02318180BD4D}">
      <dgm:prSet/>
      <dgm:spPr/>
      <dgm:t>
        <a:bodyPr/>
        <a:lstStyle/>
        <a:p>
          <a:endParaRPr lang="en-US"/>
        </a:p>
      </dgm:t>
    </dgm:pt>
    <dgm:pt modelId="{CF0F8BB1-D095-4785-B9DE-938848E96602}">
      <dgm:prSet/>
      <dgm:spPr/>
      <dgm:t>
        <a:bodyPr/>
        <a:lstStyle/>
        <a:p>
          <a:r>
            <a:rPr lang="en-US"/>
            <a:t>Writing the first draft</a:t>
          </a:r>
        </a:p>
      </dgm:t>
    </dgm:pt>
    <dgm:pt modelId="{902DE4C0-5ADD-42B3-B824-CC2A926E550F}" type="parTrans" cxnId="{0495FA96-75C5-4A73-B237-06B0F3BBE298}">
      <dgm:prSet/>
      <dgm:spPr/>
      <dgm:t>
        <a:bodyPr/>
        <a:lstStyle/>
        <a:p>
          <a:endParaRPr lang="en-US"/>
        </a:p>
      </dgm:t>
    </dgm:pt>
    <dgm:pt modelId="{FF2D354B-BA39-419E-9A0B-327146725B23}" type="sibTrans" cxnId="{0495FA96-75C5-4A73-B237-06B0F3BBE298}">
      <dgm:prSet/>
      <dgm:spPr/>
      <dgm:t>
        <a:bodyPr/>
        <a:lstStyle/>
        <a:p>
          <a:endParaRPr lang="en-US"/>
        </a:p>
      </dgm:t>
    </dgm:pt>
    <dgm:pt modelId="{EA84AB88-6F40-4DA6-9349-8530355B45A6}">
      <dgm:prSet/>
      <dgm:spPr/>
      <dgm:t>
        <a:bodyPr/>
        <a:lstStyle/>
        <a:p>
          <a:r>
            <a:rPr lang="en-US"/>
            <a:t>Revising/finalize draft</a:t>
          </a:r>
        </a:p>
      </dgm:t>
    </dgm:pt>
    <dgm:pt modelId="{860969E5-6937-46A3-8F92-3AE27F94BEB0}" type="parTrans" cxnId="{DE238128-CD87-4B97-BF91-F7B37CF1618E}">
      <dgm:prSet/>
      <dgm:spPr/>
      <dgm:t>
        <a:bodyPr/>
        <a:lstStyle/>
        <a:p>
          <a:endParaRPr lang="en-US"/>
        </a:p>
      </dgm:t>
    </dgm:pt>
    <dgm:pt modelId="{0F29F5C9-B87F-49C3-808F-1CC83EFE2C70}" type="sibTrans" cxnId="{DE238128-CD87-4B97-BF91-F7B37CF1618E}">
      <dgm:prSet/>
      <dgm:spPr/>
      <dgm:t>
        <a:bodyPr/>
        <a:lstStyle/>
        <a:p>
          <a:endParaRPr lang="en-US"/>
        </a:p>
      </dgm:t>
    </dgm:pt>
    <dgm:pt modelId="{CF3AFD24-0AB8-4816-A5A8-20C11239CD45}" type="pres">
      <dgm:prSet presAssocID="{5ABF4E5C-127F-45DF-ABE4-FDFBE35DA137}" presName="root" presStyleCnt="0">
        <dgm:presLayoutVars>
          <dgm:dir/>
          <dgm:resizeHandles val="exact"/>
        </dgm:presLayoutVars>
      </dgm:prSet>
      <dgm:spPr/>
    </dgm:pt>
    <dgm:pt modelId="{EC039147-B49A-45E4-AB45-B4C23392109A}" type="pres">
      <dgm:prSet presAssocID="{D3328FC7-CE8E-4D0A-80F6-B0E76940E345}" presName="compNode" presStyleCnt="0"/>
      <dgm:spPr/>
    </dgm:pt>
    <dgm:pt modelId="{DF7DF1D6-2FB5-4351-B98F-EE10857F1368}" type="pres">
      <dgm:prSet presAssocID="{D3328FC7-CE8E-4D0A-80F6-B0E76940E345}" presName="bgRect" presStyleLbl="bgShp" presStyleIdx="0" presStyleCnt="6"/>
      <dgm:spPr/>
    </dgm:pt>
    <dgm:pt modelId="{AFE57E58-354C-4991-831D-58CC7871B0F4}" type="pres">
      <dgm:prSet presAssocID="{D3328FC7-CE8E-4D0A-80F6-B0E76940E34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search"/>
        </a:ext>
      </dgm:extLst>
    </dgm:pt>
    <dgm:pt modelId="{03ADD07D-C2B7-404F-A06B-A0590ECFAE33}" type="pres">
      <dgm:prSet presAssocID="{D3328FC7-CE8E-4D0A-80F6-B0E76940E345}" presName="spaceRect" presStyleCnt="0"/>
      <dgm:spPr/>
    </dgm:pt>
    <dgm:pt modelId="{2A3F777A-6DFE-4ADF-B6A8-2E9AA7AABF22}" type="pres">
      <dgm:prSet presAssocID="{D3328FC7-CE8E-4D0A-80F6-B0E76940E345}" presName="parTx" presStyleLbl="revTx" presStyleIdx="0" presStyleCnt="6">
        <dgm:presLayoutVars>
          <dgm:chMax val="0"/>
          <dgm:chPref val="0"/>
        </dgm:presLayoutVars>
      </dgm:prSet>
      <dgm:spPr/>
    </dgm:pt>
    <dgm:pt modelId="{3FFFBAA1-9558-4E84-9251-F66BF503C0F5}" type="pres">
      <dgm:prSet presAssocID="{E73BF412-6BC1-472B-8BE6-9652E22C9513}" presName="sibTrans" presStyleCnt="0"/>
      <dgm:spPr/>
    </dgm:pt>
    <dgm:pt modelId="{2AA70079-208B-4303-8F6D-B3BD9524160B}" type="pres">
      <dgm:prSet presAssocID="{BF921A20-6AC6-4942-BEFC-131EC56A717E}" presName="compNode" presStyleCnt="0"/>
      <dgm:spPr/>
    </dgm:pt>
    <dgm:pt modelId="{4BF3134F-E46A-4C6D-BB88-F6A8053ACC3C}" type="pres">
      <dgm:prSet presAssocID="{BF921A20-6AC6-4942-BEFC-131EC56A717E}" presName="bgRect" presStyleLbl="bgShp" presStyleIdx="1" presStyleCnt="6"/>
      <dgm:spPr/>
    </dgm:pt>
    <dgm:pt modelId="{10C45AA4-887E-4420-8271-3A6453F7C083}" type="pres">
      <dgm:prSet presAssocID="{BF921A20-6AC6-4942-BEFC-131EC56A717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2B26EACE-3C39-47BF-A269-A94992F9419D}" type="pres">
      <dgm:prSet presAssocID="{BF921A20-6AC6-4942-BEFC-131EC56A717E}" presName="spaceRect" presStyleCnt="0"/>
      <dgm:spPr/>
    </dgm:pt>
    <dgm:pt modelId="{0AE60494-671D-4A07-8093-C8BB078C3501}" type="pres">
      <dgm:prSet presAssocID="{BF921A20-6AC6-4942-BEFC-131EC56A717E}" presName="parTx" presStyleLbl="revTx" presStyleIdx="1" presStyleCnt="6">
        <dgm:presLayoutVars>
          <dgm:chMax val="0"/>
          <dgm:chPref val="0"/>
        </dgm:presLayoutVars>
      </dgm:prSet>
      <dgm:spPr/>
    </dgm:pt>
    <dgm:pt modelId="{1D2B144A-D5E7-4C83-9918-9AB57E6333DC}" type="pres">
      <dgm:prSet presAssocID="{352F42F1-4197-43BA-AD78-5CAC838173C8}" presName="sibTrans" presStyleCnt="0"/>
      <dgm:spPr/>
    </dgm:pt>
    <dgm:pt modelId="{62EAB2BC-0AB1-421F-8B09-A27E4CC0444E}" type="pres">
      <dgm:prSet presAssocID="{CFD9386E-470C-43CF-BDD7-F215EEEEA5E2}" presName="compNode" presStyleCnt="0"/>
      <dgm:spPr/>
    </dgm:pt>
    <dgm:pt modelId="{8A049F99-4614-4AAB-B2F0-53FDDBF9A790}" type="pres">
      <dgm:prSet presAssocID="{CFD9386E-470C-43CF-BDD7-F215EEEEA5E2}" presName="bgRect" presStyleLbl="bgShp" presStyleIdx="2" presStyleCnt="6"/>
      <dgm:spPr/>
    </dgm:pt>
    <dgm:pt modelId="{92AA83A7-F06B-4C30-9F35-5C660F367417}" type="pres">
      <dgm:prSet presAssocID="{CFD9386E-470C-43CF-BDD7-F215EEEEA5E2}"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box Check"/>
        </a:ext>
      </dgm:extLst>
    </dgm:pt>
    <dgm:pt modelId="{149CE06F-B8E3-4F07-93CB-08680746B70B}" type="pres">
      <dgm:prSet presAssocID="{CFD9386E-470C-43CF-BDD7-F215EEEEA5E2}" presName="spaceRect" presStyleCnt="0"/>
      <dgm:spPr/>
    </dgm:pt>
    <dgm:pt modelId="{EB574818-FD1C-44AF-868B-E775C6BABA4E}" type="pres">
      <dgm:prSet presAssocID="{CFD9386E-470C-43CF-BDD7-F215EEEEA5E2}" presName="parTx" presStyleLbl="revTx" presStyleIdx="2" presStyleCnt="6">
        <dgm:presLayoutVars>
          <dgm:chMax val="0"/>
          <dgm:chPref val="0"/>
        </dgm:presLayoutVars>
      </dgm:prSet>
      <dgm:spPr/>
    </dgm:pt>
    <dgm:pt modelId="{66BE62BE-20BC-49D2-9CFF-2CCF3A1C9015}" type="pres">
      <dgm:prSet presAssocID="{F5E52E42-5AE3-40E4-9647-ACCE401C01F7}" presName="sibTrans" presStyleCnt="0"/>
      <dgm:spPr/>
    </dgm:pt>
    <dgm:pt modelId="{607A5D47-CBBD-479F-B38B-524D8FB07411}" type="pres">
      <dgm:prSet presAssocID="{3C6FD667-57F3-495B-A218-5D677A7EB2E4}" presName="compNode" presStyleCnt="0"/>
      <dgm:spPr/>
    </dgm:pt>
    <dgm:pt modelId="{B5D4E298-45AD-4902-9593-31BA0E26F093}" type="pres">
      <dgm:prSet presAssocID="{3C6FD667-57F3-495B-A218-5D677A7EB2E4}" presName="bgRect" presStyleLbl="bgShp" presStyleIdx="3" presStyleCnt="6"/>
      <dgm:spPr/>
    </dgm:pt>
    <dgm:pt modelId="{9DB59EC6-5634-4E81-BE54-6511743B1F93}" type="pres">
      <dgm:prSet presAssocID="{3C6FD667-57F3-495B-A218-5D677A7EB2E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ble"/>
        </a:ext>
      </dgm:extLst>
    </dgm:pt>
    <dgm:pt modelId="{C31B439D-F0CB-4512-AE2D-FEE1ED4C9436}" type="pres">
      <dgm:prSet presAssocID="{3C6FD667-57F3-495B-A218-5D677A7EB2E4}" presName="spaceRect" presStyleCnt="0"/>
      <dgm:spPr/>
    </dgm:pt>
    <dgm:pt modelId="{4397663D-9563-4537-9CCC-6DE6901035EE}" type="pres">
      <dgm:prSet presAssocID="{3C6FD667-57F3-495B-A218-5D677A7EB2E4}" presName="parTx" presStyleLbl="revTx" presStyleIdx="3" presStyleCnt="6">
        <dgm:presLayoutVars>
          <dgm:chMax val="0"/>
          <dgm:chPref val="0"/>
        </dgm:presLayoutVars>
      </dgm:prSet>
      <dgm:spPr/>
    </dgm:pt>
    <dgm:pt modelId="{3B65431A-285C-4A25-978D-CBD645FEC3AB}" type="pres">
      <dgm:prSet presAssocID="{16B72E1B-2AB5-478D-899D-C696FB61F514}" presName="sibTrans" presStyleCnt="0"/>
      <dgm:spPr/>
    </dgm:pt>
    <dgm:pt modelId="{9AE21EDE-64B5-497E-94F0-3EFA9EEFD980}" type="pres">
      <dgm:prSet presAssocID="{CF0F8BB1-D095-4785-B9DE-938848E96602}" presName="compNode" presStyleCnt="0"/>
      <dgm:spPr/>
    </dgm:pt>
    <dgm:pt modelId="{A5B2D0F8-3281-475F-AB86-146683371641}" type="pres">
      <dgm:prSet presAssocID="{CF0F8BB1-D095-4785-B9DE-938848E96602}" presName="bgRect" presStyleLbl="bgShp" presStyleIdx="4" presStyleCnt="6"/>
      <dgm:spPr/>
    </dgm:pt>
    <dgm:pt modelId="{4E252F7D-303E-4363-A18D-C8FBB4A3AD97}" type="pres">
      <dgm:prSet presAssocID="{CF0F8BB1-D095-4785-B9DE-938848E9660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F683B767-09BD-4AC1-8339-AF338E1D8217}" type="pres">
      <dgm:prSet presAssocID="{CF0F8BB1-D095-4785-B9DE-938848E96602}" presName="spaceRect" presStyleCnt="0"/>
      <dgm:spPr/>
    </dgm:pt>
    <dgm:pt modelId="{73D51CA6-25CA-44F1-8935-473C068FF0A1}" type="pres">
      <dgm:prSet presAssocID="{CF0F8BB1-D095-4785-B9DE-938848E96602}" presName="parTx" presStyleLbl="revTx" presStyleIdx="4" presStyleCnt="6">
        <dgm:presLayoutVars>
          <dgm:chMax val="0"/>
          <dgm:chPref val="0"/>
        </dgm:presLayoutVars>
      </dgm:prSet>
      <dgm:spPr/>
    </dgm:pt>
    <dgm:pt modelId="{00ADD1CD-2C92-421A-82BE-48B982AB8F86}" type="pres">
      <dgm:prSet presAssocID="{FF2D354B-BA39-419E-9A0B-327146725B23}" presName="sibTrans" presStyleCnt="0"/>
      <dgm:spPr/>
    </dgm:pt>
    <dgm:pt modelId="{9A7790C0-F73D-4B96-B0EF-7B96F5F53235}" type="pres">
      <dgm:prSet presAssocID="{EA84AB88-6F40-4DA6-9349-8530355B45A6}" presName="compNode" presStyleCnt="0"/>
      <dgm:spPr/>
    </dgm:pt>
    <dgm:pt modelId="{17318EF0-DE7B-44E9-B976-7591E710CE23}" type="pres">
      <dgm:prSet presAssocID="{EA84AB88-6F40-4DA6-9349-8530355B45A6}" presName="bgRect" presStyleLbl="bgShp" presStyleIdx="5" presStyleCnt="6"/>
      <dgm:spPr/>
    </dgm:pt>
    <dgm:pt modelId="{2D0B2B4C-4EE0-4964-B143-FDCB973C34DE}" type="pres">
      <dgm:prSet presAssocID="{EA84AB88-6F40-4DA6-9349-8530355B45A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9B7268EE-86C5-4EF6-B838-71BEF7BD2807}" type="pres">
      <dgm:prSet presAssocID="{EA84AB88-6F40-4DA6-9349-8530355B45A6}" presName="spaceRect" presStyleCnt="0"/>
      <dgm:spPr/>
    </dgm:pt>
    <dgm:pt modelId="{01DB38E3-01D7-4AAD-925C-A2BB6FEF6E42}" type="pres">
      <dgm:prSet presAssocID="{EA84AB88-6F40-4DA6-9349-8530355B45A6}" presName="parTx" presStyleLbl="revTx" presStyleIdx="5" presStyleCnt="6">
        <dgm:presLayoutVars>
          <dgm:chMax val="0"/>
          <dgm:chPref val="0"/>
        </dgm:presLayoutVars>
      </dgm:prSet>
      <dgm:spPr/>
    </dgm:pt>
  </dgm:ptLst>
  <dgm:cxnLst>
    <dgm:cxn modelId="{DE238128-CD87-4B97-BF91-F7B37CF1618E}" srcId="{5ABF4E5C-127F-45DF-ABE4-FDFBE35DA137}" destId="{EA84AB88-6F40-4DA6-9349-8530355B45A6}" srcOrd="5" destOrd="0" parTransId="{860969E5-6937-46A3-8F92-3AE27F94BEB0}" sibTransId="{0F29F5C9-B87F-49C3-808F-1CC83EFE2C70}"/>
    <dgm:cxn modelId="{632B7B31-3237-4371-A263-58736B1C4414}" srcId="{5ABF4E5C-127F-45DF-ABE4-FDFBE35DA137}" destId="{D3328FC7-CE8E-4D0A-80F6-B0E76940E345}" srcOrd="0" destOrd="0" parTransId="{59317B2B-684C-4AE2-8191-24505D7F982F}" sibTransId="{E73BF412-6BC1-472B-8BE6-9652E22C9513}"/>
    <dgm:cxn modelId="{A2103137-B427-431E-9750-6C3565E4FCAC}" type="presOf" srcId="{CF0F8BB1-D095-4785-B9DE-938848E96602}" destId="{73D51CA6-25CA-44F1-8935-473C068FF0A1}" srcOrd="0" destOrd="0" presId="urn:microsoft.com/office/officeart/2018/2/layout/IconVerticalSolidList"/>
    <dgm:cxn modelId="{F437C572-1AA2-4233-8EF4-02318180BD4D}" srcId="{5ABF4E5C-127F-45DF-ABE4-FDFBE35DA137}" destId="{3C6FD667-57F3-495B-A218-5D677A7EB2E4}" srcOrd="3" destOrd="0" parTransId="{18C24267-CD42-4D3C-8077-D28FC2685CDF}" sibTransId="{16B72E1B-2AB5-478D-899D-C696FB61F514}"/>
    <dgm:cxn modelId="{AC685876-4960-48E8-9F5A-23A7FCD58C7B}" type="presOf" srcId="{5ABF4E5C-127F-45DF-ABE4-FDFBE35DA137}" destId="{CF3AFD24-0AB8-4816-A5A8-20C11239CD45}" srcOrd="0" destOrd="0" presId="urn:microsoft.com/office/officeart/2018/2/layout/IconVerticalSolidList"/>
    <dgm:cxn modelId="{F1A4087B-A29C-4A05-90FE-CA8C71F73B1F}" type="presOf" srcId="{CFD9386E-470C-43CF-BDD7-F215EEEEA5E2}" destId="{EB574818-FD1C-44AF-868B-E775C6BABA4E}" srcOrd="0" destOrd="0" presId="urn:microsoft.com/office/officeart/2018/2/layout/IconVerticalSolidList"/>
    <dgm:cxn modelId="{0495FA96-75C5-4A73-B237-06B0F3BBE298}" srcId="{5ABF4E5C-127F-45DF-ABE4-FDFBE35DA137}" destId="{CF0F8BB1-D095-4785-B9DE-938848E96602}" srcOrd="4" destOrd="0" parTransId="{902DE4C0-5ADD-42B3-B824-CC2A926E550F}" sibTransId="{FF2D354B-BA39-419E-9A0B-327146725B23}"/>
    <dgm:cxn modelId="{67A999A1-B301-492B-9D96-CA384553C0A0}" type="presOf" srcId="{3C6FD667-57F3-495B-A218-5D677A7EB2E4}" destId="{4397663D-9563-4537-9CCC-6DE6901035EE}" srcOrd="0" destOrd="0" presId="urn:microsoft.com/office/officeart/2018/2/layout/IconVerticalSolidList"/>
    <dgm:cxn modelId="{7DBE08B1-CC66-40AE-BF99-94FDEE7CC4F2}" type="presOf" srcId="{EA84AB88-6F40-4DA6-9349-8530355B45A6}" destId="{01DB38E3-01D7-4AAD-925C-A2BB6FEF6E42}" srcOrd="0" destOrd="0" presId="urn:microsoft.com/office/officeart/2018/2/layout/IconVerticalSolidList"/>
    <dgm:cxn modelId="{96576BBB-47A6-425C-AE93-E437E0F53C15}" srcId="{5ABF4E5C-127F-45DF-ABE4-FDFBE35DA137}" destId="{BF921A20-6AC6-4942-BEFC-131EC56A717E}" srcOrd="1" destOrd="0" parTransId="{B9BC1B93-3907-426D-81B4-A2522E98E072}" sibTransId="{352F42F1-4197-43BA-AD78-5CAC838173C8}"/>
    <dgm:cxn modelId="{8ED225E6-7BB6-4779-BE85-E5C55B3A7182}" type="presOf" srcId="{D3328FC7-CE8E-4D0A-80F6-B0E76940E345}" destId="{2A3F777A-6DFE-4ADF-B6A8-2E9AA7AABF22}" srcOrd="0" destOrd="0" presId="urn:microsoft.com/office/officeart/2018/2/layout/IconVerticalSolidList"/>
    <dgm:cxn modelId="{56C85AE8-6F91-4BBF-B157-DB1E2F07B8CC}" type="presOf" srcId="{BF921A20-6AC6-4942-BEFC-131EC56A717E}" destId="{0AE60494-671D-4A07-8093-C8BB078C3501}" srcOrd="0" destOrd="0" presId="urn:microsoft.com/office/officeart/2018/2/layout/IconVerticalSolidList"/>
    <dgm:cxn modelId="{999645FF-1C07-474D-B73E-294C75B2D819}" srcId="{5ABF4E5C-127F-45DF-ABE4-FDFBE35DA137}" destId="{CFD9386E-470C-43CF-BDD7-F215EEEEA5E2}" srcOrd="2" destOrd="0" parTransId="{04A4DFF0-8BB6-4BF9-91ED-79580BBF3692}" sibTransId="{F5E52E42-5AE3-40E4-9647-ACCE401C01F7}"/>
    <dgm:cxn modelId="{AB9FCE8C-F9E9-4865-BAB9-6B4A40B26C59}" type="presParOf" srcId="{CF3AFD24-0AB8-4816-A5A8-20C11239CD45}" destId="{EC039147-B49A-45E4-AB45-B4C23392109A}" srcOrd="0" destOrd="0" presId="urn:microsoft.com/office/officeart/2018/2/layout/IconVerticalSolidList"/>
    <dgm:cxn modelId="{4A632F2E-179A-4FC0-B79A-D48CD876A2A7}" type="presParOf" srcId="{EC039147-B49A-45E4-AB45-B4C23392109A}" destId="{DF7DF1D6-2FB5-4351-B98F-EE10857F1368}" srcOrd="0" destOrd="0" presId="urn:microsoft.com/office/officeart/2018/2/layout/IconVerticalSolidList"/>
    <dgm:cxn modelId="{4C36AB09-6348-4117-A2BD-FFD639EF5199}" type="presParOf" srcId="{EC039147-B49A-45E4-AB45-B4C23392109A}" destId="{AFE57E58-354C-4991-831D-58CC7871B0F4}" srcOrd="1" destOrd="0" presId="urn:microsoft.com/office/officeart/2018/2/layout/IconVerticalSolidList"/>
    <dgm:cxn modelId="{A2DD9507-4292-4C02-82A5-856B02EE69A4}" type="presParOf" srcId="{EC039147-B49A-45E4-AB45-B4C23392109A}" destId="{03ADD07D-C2B7-404F-A06B-A0590ECFAE33}" srcOrd="2" destOrd="0" presId="urn:microsoft.com/office/officeart/2018/2/layout/IconVerticalSolidList"/>
    <dgm:cxn modelId="{BAAE83C8-AE38-4632-BFF7-6DEE7275C37E}" type="presParOf" srcId="{EC039147-B49A-45E4-AB45-B4C23392109A}" destId="{2A3F777A-6DFE-4ADF-B6A8-2E9AA7AABF22}" srcOrd="3" destOrd="0" presId="urn:microsoft.com/office/officeart/2018/2/layout/IconVerticalSolidList"/>
    <dgm:cxn modelId="{CEA15681-408D-41D5-BFD0-E177331BAFF8}" type="presParOf" srcId="{CF3AFD24-0AB8-4816-A5A8-20C11239CD45}" destId="{3FFFBAA1-9558-4E84-9251-F66BF503C0F5}" srcOrd="1" destOrd="0" presId="urn:microsoft.com/office/officeart/2018/2/layout/IconVerticalSolidList"/>
    <dgm:cxn modelId="{716DAF2F-12B9-4996-945C-3B0F1C10AE88}" type="presParOf" srcId="{CF3AFD24-0AB8-4816-A5A8-20C11239CD45}" destId="{2AA70079-208B-4303-8F6D-B3BD9524160B}" srcOrd="2" destOrd="0" presId="urn:microsoft.com/office/officeart/2018/2/layout/IconVerticalSolidList"/>
    <dgm:cxn modelId="{A3B6D320-3906-4F41-B349-C6A6836230E6}" type="presParOf" srcId="{2AA70079-208B-4303-8F6D-B3BD9524160B}" destId="{4BF3134F-E46A-4C6D-BB88-F6A8053ACC3C}" srcOrd="0" destOrd="0" presId="urn:microsoft.com/office/officeart/2018/2/layout/IconVerticalSolidList"/>
    <dgm:cxn modelId="{0FF88835-8797-40F7-BD4D-1EFC6877D8D3}" type="presParOf" srcId="{2AA70079-208B-4303-8F6D-B3BD9524160B}" destId="{10C45AA4-887E-4420-8271-3A6453F7C083}" srcOrd="1" destOrd="0" presId="urn:microsoft.com/office/officeart/2018/2/layout/IconVerticalSolidList"/>
    <dgm:cxn modelId="{0D73F3BD-0AD4-4025-AA25-91DAB0E25821}" type="presParOf" srcId="{2AA70079-208B-4303-8F6D-B3BD9524160B}" destId="{2B26EACE-3C39-47BF-A269-A94992F9419D}" srcOrd="2" destOrd="0" presId="urn:microsoft.com/office/officeart/2018/2/layout/IconVerticalSolidList"/>
    <dgm:cxn modelId="{0E4C7146-8F25-439E-83A4-B3687744356B}" type="presParOf" srcId="{2AA70079-208B-4303-8F6D-B3BD9524160B}" destId="{0AE60494-671D-4A07-8093-C8BB078C3501}" srcOrd="3" destOrd="0" presId="urn:microsoft.com/office/officeart/2018/2/layout/IconVerticalSolidList"/>
    <dgm:cxn modelId="{E59C541A-5C97-4AC6-A2B4-C842DF5435AA}" type="presParOf" srcId="{CF3AFD24-0AB8-4816-A5A8-20C11239CD45}" destId="{1D2B144A-D5E7-4C83-9918-9AB57E6333DC}" srcOrd="3" destOrd="0" presId="urn:microsoft.com/office/officeart/2018/2/layout/IconVerticalSolidList"/>
    <dgm:cxn modelId="{0DD21C9E-38F2-419C-AEF2-49A08ACB1A2B}" type="presParOf" srcId="{CF3AFD24-0AB8-4816-A5A8-20C11239CD45}" destId="{62EAB2BC-0AB1-421F-8B09-A27E4CC0444E}" srcOrd="4" destOrd="0" presId="urn:microsoft.com/office/officeart/2018/2/layout/IconVerticalSolidList"/>
    <dgm:cxn modelId="{E2945761-0C79-4D5C-B3E5-9E69247DDDD4}" type="presParOf" srcId="{62EAB2BC-0AB1-421F-8B09-A27E4CC0444E}" destId="{8A049F99-4614-4AAB-B2F0-53FDDBF9A790}" srcOrd="0" destOrd="0" presId="urn:microsoft.com/office/officeart/2018/2/layout/IconVerticalSolidList"/>
    <dgm:cxn modelId="{49E510EE-2D23-4E6D-8D05-3832000F0C35}" type="presParOf" srcId="{62EAB2BC-0AB1-421F-8B09-A27E4CC0444E}" destId="{92AA83A7-F06B-4C30-9F35-5C660F367417}" srcOrd="1" destOrd="0" presId="urn:microsoft.com/office/officeart/2018/2/layout/IconVerticalSolidList"/>
    <dgm:cxn modelId="{10DB16AC-CFEA-4229-BD5B-F44A156D1B43}" type="presParOf" srcId="{62EAB2BC-0AB1-421F-8B09-A27E4CC0444E}" destId="{149CE06F-B8E3-4F07-93CB-08680746B70B}" srcOrd="2" destOrd="0" presId="urn:microsoft.com/office/officeart/2018/2/layout/IconVerticalSolidList"/>
    <dgm:cxn modelId="{D3E14E24-4E24-4045-B2A9-2F6A46E39628}" type="presParOf" srcId="{62EAB2BC-0AB1-421F-8B09-A27E4CC0444E}" destId="{EB574818-FD1C-44AF-868B-E775C6BABA4E}" srcOrd="3" destOrd="0" presId="urn:microsoft.com/office/officeart/2018/2/layout/IconVerticalSolidList"/>
    <dgm:cxn modelId="{C62D3E6B-261D-4896-BF0B-4AF6BA5196A3}" type="presParOf" srcId="{CF3AFD24-0AB8-4816-A5A8-20C11239CD45}" destId="{66BE62BE-20BC-49D2-9CFF-2CCF3A1C9015}" srcOrd="5" destOrd="0" presId="urn:microsoft.com/office/officeart/2018/2/layout/IconVerticalSolidList"/>
    <dgm:cxn modelId="{B6039107-1D26-415F-9BFF-E415405236FD}" type="presParOf" srcId="{CF3AFD24-0AB8-4816-A5A8-20C11239CD45}" destId="{607A5D47-CBBD-479F-B38B-524D8FB07411}" srcOrd="6" destOrd="0" presId="urn:microsoft.com/office/officeart/2018/2/layout/IconVerticalSolidList"/>
    <dgm:cxn modelId="{212A7C31-8B19-4279-A9DB-AB236AD2B1CD}" type="presParOf" srcId="{607A5D47-CBBD-479F-B38B-524D8FB07411}" destId="{B5D4E298-45AD-4902-9593-31BA0E26F093}" srcOrd="0" destOrd="0" presId="urn:microsoft.com/office/officeart/2018/2/layout/IconVerticalSolidList"/>
    <dgm:cxn modelId="{B625DEE4-870D-4C11-AE60-EC91B4F87032}" type="presParOf" srcId="{607A5D47-CBBD-479F-B38B-524D8FB07411}" destId="{9DB59EC6-5634-4E81-BE54-6511743B1F93}" srcOrd="1" destOrd="0" presId="urn:microsoft.com/office/officeart/2018/2/layout/IconVerticalSolidList"/>
    <dgm:cxn modelId="{928CA12A-E3FB-4E56-B1A8-0A5A38649AF9}" type="presParOf" srcId="{607A5D47-CBBD-479F-B38B-524D8FB07411}" destId="{C31B439D-F0CB-4512-AE2D-FEE1ED4C9436}" srcOrd="2" destOrd="0" presId="urn:microsoft.com/office/officeart/2018/2/layout/IconVerticalSolidList"/>
    <dgm:cxn modelId="{05A100C5-997B-42F0-B34B-26470CA3900C}" type="presParOf" srcId="{607A5D47-CBBD-479F-B38B-524D8FB07411}" destId="{4397663D-9563-4537-9CCC-6DE6901035EE}" srcOrd="3" destOrd="0" presId="urn:microsoft.com/office/officeart/2018/2/layout/IconVerticalSolidList"/>
    <dgm:cxn modelId="{7E9FB98E-9F82-4887-874D-0D01BB6B916C}" type="presParOf" srcId="{CF3AFD24-0AB8-4816-A5A8-20C11239CD45}" destId="{3B65431A-285C-4A25-978D-CBD645FEC3AB}" srcOrd="7" destOrd="0" presId="urn:microsoft.com/office/officeart/2018/2/layout/IconVerticalSolidList"/>
    <dgm:cxn modelId="{D224D66F-A0CC-4058-8C4E-DB844E5888FF}" type="presParOf" srcId="{CF3AFD24-0AB8-4816-A5A8-20C11239CD45}" destId="{9AE21EDE-64B5-497E-94F0-3EFA9EEFD980}" srcOrd="8" destOrd="0" presId="urn:microsoft.com/office/officeart/2018/2/layout/IconVerticalSolidList"/>
    <dgm:cxn modelId="{003B2680-F87A-4571-AB3E-7EF070294B3C}" type="presParOf" srcId="{9AE21EDE-64B5-497E-94F0-3EFA9EEFD980}" destId="{A5B2D0F8-3281-475F-AB86-146683371641}" srcOrd="0" destOrd="0" presId="urn:microsoft.com/office/officeart/2018/2/layout/IconVerticalSolidList"/>
    <dgm:cxn modelId="{7BC5A86E-973C-4ADB-A04A-C82B4AD68FE2}" type="presParOf" srcId="{9AE21EDE-64B5-497E-94F0-3EFA9EEFD980}" destId="{4E252F7D-303E-4363-A18D-C8FBB4A3AD97}" srcOrd="1" destOrd="0" presId="urn:microsoft.com/office/officeart/2018/2/layout/IconVerticalSolidList"/>
    <dgm:cxn modelId="{4D339704-5C0D-49EF-9BEC-EC345A48BBE3}" type="presParOf" srcId="{9AE21EDE-64B5-497E-94F0-3EFA9EEFD980}" destId="{F683B767-09BD-4AC1-8339-AF338E1D8217}" srcOrd="2" destOrd="0" presId="urn:microsoft.com/office/officeart/2018/2/layout/IconVerticalSolidList"/>
    <dgm:cxn modelId="{E2D6685E-E1A0-48D6-B7FB-E0F39104EC92}" type="presParOf" srcId="{9AE21EDE-64B5-497E-94F0-3EFA9EEFD980}" destId="{73D51CA6-25CA-44F1-8935-473C068FF0A1}" srcOrd="3" destOrd="0" presId="urn:microsoft.com/office/officeart/2018/2/layout/IconVerticalSolidList"/>
    <dgm:cxn modelId="{9F83DD8F-03F1-4EDB-AC57-160ABAC3CCCC}" type="presParOf" srcId="{CF3AFD24-0AB8-4816-A5A8-20C11239CD45}" destId="{00ADD1CD-2C92-421A-82BE-48B982AB8F86}" srcOrd="9" destOrd="0" presId="urn:microsoft.com/office/officeart/2018/2/layout/IconVerticalSolidList"/>
    <dgm:cxn modelId="{D3A49BE0-32F9-411B-A6A6-9278A3850181}" type="presParOf" srcId="{CF3AFD24-0AB8-4816-A5A8-20C11239CD45}" destId="{9A7790C0-F73D-4B96-B0EF-7B96F5F53235}" srcOrd="10" destOrd="0" presId="urn:microsoft.com/office/officeart/2018/2/layout/IconVerticalSolidList"/>
    <dgm:cxn modelId="{26756417-950A-4730-A646-875AB79E6E04}" type="presParOf" srcId="{9A7790C0-F73D-4B96-B0EF-7B96F5F53235}" destId="{17318EF0-DE7B-44E9-B976-7591E710CE23}" srcOrd="0" destOrd="0" presId="urn:microsoft.com/office/officeart/2018/2/layout/IconVerticalSolidList"/>
    <dgm:cxn modelId="{122360C9-411A-4D8E-898E-CAF47D214FDB}" type="presParOf" srcId="{9A7790C0-F73D-4B96-B0EF-7B96F5F53235}" destId="{2D0B2B4C-4EE0-4964-B143-FDCB973C34DE}" srcOrd="1" destOrd="0" presId="urn:microsoft.com/office/officeart/2018/2/layout/IconVerticalSolidList"/>
    <dgm:cxn modelId="{3A6D75C7-52C3-4CA2-A2AF-CD5ABEC73411}" type="presParOf" srcId="{9A7790C0-F73D-4B96-B0EF-7B96F5F53235}" destId="{9B7268EE-86C5-4EF6-B838-71BEF7BD2807}" srcOrd="2" destOrd="0" presId="urn:microsoft.com/office/officeart/2018/2/layout/IconVerticalSolidList"/>
    <dgm:cxn modelId="{A3AA0AB5-DBF8-49FB-8157-A4E71B699E80}" type="presParOf" srcId="{9A7790C0-F73D-4B96-B0EF-7B96F5F53235}" destId="{01DB38E3-01D7-4AAD-925C-A2BB6FEF6E4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DF1D6-2FB5-4351-B98F-EE10857F1368}">
      <dsp:nvSpPr>
        <dsp:cNvPr id="0" name=""/>
        <dsp:cNvSpPr/>
      </dsp:nvSpPr>
      <dsp:spPr>
        <a:xfrm>
          <a:off x="0" y="1372"/>
          <a:ext cx="4686300" cy="5847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57E58-354C-4991-831D-58CC7871B0F4}">
      <dsp:nvSpPr>
        <dsp:cNvPr id="0" name=""/>
        <dsp:cNvSpPr/>
      </dsp:nvSpPr>
      <dsp:spPr>
        <a:xfrm>
          <a:off x="176887" y="132941"/>
          <a:ext cx="321613" cy="321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3F777A-6DFE-4ADF-B6A8-2E9AA7AABF22}">
      <dsp:nvSpPr>
        <dsp:cNvPr id="0" name=""/>
        <dsp:cNvSpPr/>
      </dsp:nvSpPr>
      <dsp:spPr>
        <a:xfrm>
          <a:off x="675388" y="137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Search term development</a:t>
          </a:r>
        </a:p>
      </dsp:txBody>
      <dsp:txXfrm>
        <a:off x="675388" y="1372"/>
        <a:ext cx="4010911" cy="584752"/>
      </dsp:txXfrm>
    </dsp:sp>
    <dsp:sp modelId="{4BF3134F-E46A-4C6D-BB88-F6A8053ACC3C}">
      <dsp:nvSpPr>
        <dsp:cNvPr id="0" name=""/>
        <dsp:cNvSpPr/>
      </dsp:nvSpPr>
      <dsp:spPr>
        <a:xfrm>
          <a:off x="0" y="732312"/>
          <a:ext cx="4686300" cy="58475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45AA4-887E-4420-8271-3A6453F7C083}">
      <dsp:nvSpPr>
        <dsp:cNvPr id="0" name=""/>
        <dsp:cNvSpPr/>
      </dsp:nvSpPr>
      <dsp:spPr>
        <a:xfrm>
          <a:off x="176887" y="863881"/>
          <a:ext cx="321613" cy="321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E60494-671D-4A07-8093-C8BB078C3501}">
      <dsp:nvSpPr>
        <dsp:cNvPr id="0" name=""/>
        <dsp:cNvSpPr/>
      </dsp:nvSpPr>
      <dsp:spPr>
        <a:xfrm>
          <a:off x="675388" y="73231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Relevancy review of search results</a:t>
          </a:r>
        </a:p>
      </dsp:txBody>
      <dsp:txXfrm>
        <a:off x="675388" y="732312"/>
        <a:ext cx="4010911" cy="584752"/>
      </dsp:txXfrm>
    </dsp:sp>
    <dsp:sp modelId="{8A049F99-4614-4AAB-B2F0-53FDDBF9A790}">
      <dsp:nvSpPr>
        <dsp:cNvPr id="0" name=""/>
        <dsp:cNvSpPr/>
      </dsp:nvSpPr>
      <dsp:spPr>
        <a:xfrm>
          <a:off x="0" y="1463252"/>
          <a:ext cx="4686300" cy="58475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A83A7-F06B-4C30-9F35-5C660F367417}">
      <dsp:nvSpPr>
        <dsp:cNvPr id="0" name=""/>
        <dsp:cNvSpPr/>
      </dsp:nvSpPr>
      <dsp:spPr>
        <a:xfrm>
          <a:off x="176887" y="1594821"/>
          <a:ext cx="321613" cy="3216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574818-FD1C-44AF-868B-E775C6BABA4E}">
      <dsp:nvSpPr>
        <dsp:cNvPr id="0" name=""/>
        <dsp:cNvSpPr/>
      </dsp:nvSpPr>
      <dsp:spPr>
        <a:xfrm>
          <a:off x="675388" y="146325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QC of relevancy reviews</a:t>
          </a:r>
        </a:p>
      </dsp:txBody>
      <dsp:txXfrm>
        <a:off x="675388" y="1463252"/>
        <a:ext cx="4010911" cy="584752"/>
      </dsp:txXfrm>
    </dsp:sp>
    <dsp:sp modelId="{B5D4E298-45AD-4902-9593-31BA0E26F093}">
      <dsp:nvSpPr>
        <dsp:cNvPr id="0" name=""/>
        <dsp:cNvSpPr/>
      </dsp:nvSpPr>
      <dsp:spPr>
        <a:xfrm>
          <a:off x="0" y="2194192"/>
          <a:ext cx="4686300" cy="58475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B59EC6-5634-4E81-BE54-6511743B1F93}">
      <dsp:nvSpPr>
        <dsp:cNvPr id="0" name=""/>
        <dsp:cNvSpPr/>
      </dsp:nvSpPr>
      <dsp:spPr>
        <a:xfrm>
          <a:off x="176887" y="2325761"/>
          <a:ext cx="321613" cy="321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97663D-9563-4537-9CCC-6DE6901035EE}">
      <dsp:nvSpPr>
        <dsp:cNvPr id="0" name=""/>
        <dsp:cNvSpPr/>
      </dsp:nvSpPr>
      <dsp:spPr>
        <a:xfrm>
          <a:off x="675388" y="219419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Abstracting and summarizing relevant articles</a:t>
          </a:r>
        </a:p>
      </dsp:txBody>
      <dsp:txXfrm>
        <a:off x="675388" y="2194192"/>
        <a:ext cx="4010911" cy="584752"/>
      </dsp:txXfrm>
    </dsp:sp>
    <dsp:sp modelId="{A5B2D0F8-3281-475F-AB86-146683371641}">
      <dsp:nvSpPr>
        <dsp:cNvPr id="0" name=""/>
        <dsp:cNvSpPr/>
      </dsp:nvSpPr>
      <dsp:spPr>
        <a:xfrm>
          <a:off x="0" y="2925132"/>
          <a:ext cx="4686300" cy="58475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52F7D-303E-4363-A18D-C8FBB4A3AD97}">
      <dsp:nvSpPr>
        <dsp:cNvPr id="0" name=""/>
        <dsp:cNvSpPr/>
      </dsp:nvSpPr>
      <dsp:spPr>
        <a:xfrm>
          <a:off x="176887" y="3056701"/>
          <a:ext cx="321613" cy="3216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D51CA6-25CA-44F1-8935-473C068FF0A1}">
      <dsp:nvSpPr>
        <dsp:cNvPr id="0" name=""/>
        <dsp:cNvSpPr/>
      </dsp:nvSpPr>
      <dsp:spPr>
        <a:xfrm>
          <a:off x="675388" y="292513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Writing the first draft</a:t>
          </a:r>
        </a:p>
      </dsp:txBody>
      <dsp:txXfrm>
        <a:off x="675388" y="2925132"/>
        <a:ext cx="4010911" cy="584752"/>
      </dsp:txXfrm>
    </dsp:sp>
    <dsp:sp modelId="{17318EF0-DE7B-44E9-B976-7591E710CE23}">
      <dsp:nvSpPr>
        <dsp:cNvPr id="0" name=""/>
        <dsp:cNvSpPr/>
      </dsp:nvSpPr>
      <dsp:spPr>
        <a:xfrm>
          <a:off x="0" y="3656072"/>
          <a:ext cx="4686300" cy="5847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B2B4C-4EE0-4964-B143-FDCB973C34DE}">
      <dsp:nvSpPr>
        <dsp:cNvPr id="0" name=""/>
        <dsp:cNvSpPr/>
      </dsp:nvSpPr>
      <dsp:spPr>
        <a:xfrm>
          <a:off x="176887" y="3787641"/>
          <a:ext cx="321613" cy="3216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DB38E3-01D7-4AAD-925C-A2BB6FEF6E42}">
      <dsp:nvSpPr>
        <dsp:cNvPr id="0" name=""/>
        <dsp:cNvSpPr/>
      </dsp:nvSpPr>
      <dsp:spPr>
        <a:xfrm>
          <a:off x="675388" y="3656072"/>
          <a:ext cx="4010911" cy="58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86" tIns="61886" rIns="61886" bIns="61886" numCol="1" spcCol="1270" anchor="ctr" anchorCtr="0">
          <a:noAutofit/>
        </a:bodyPr>
        <a:lstStyle/>
        <a:p>
          <a:pPr marL="0" lvl="0" indent="0" algn="l" defTabSz="755650">
            <a:lnSpc>
              <a:spcPct val="90000"/>
            </a:lnSpc>
            <a:spcBef>
              <a:spcPct val="0"/>
            </a:spcBef>
            <a:spcAft>
              <a:spcPct val="35000"/>
            </a:spcAft>
            <a:buNone/>
          </a:pPr>
          <a:r>
            <a:rPr lang="en-US" sz="1700" kern="1200"/>
            <a:t>Revising/finalize draft</a:t>
          </a:r>
        </a:p>
      </dsp:txBody>
      <dsp:txXfrm>
        <a:off x="675388" y="3656072"/>
        <a:ext cx="4010911" cy="5847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8/20/2020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8EE8EF7-1EB6-524B-B433-3FAF0FC8B1C0}" type="datetimeFigureOut">
              <a:rPr lang="en-US" smtClean="0"/>
              <a:t>8/20/2020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3EB0D60-56CF-5240-81F6-E99199CA072D}" type="slidenum">
              <a:rPr lang="en-US" smtClean="0"/>
              <a:t>‹#›</a:t>
            </a:fld>
            <a:endParaRPr lang="en-US"/>
          </a:p>
        </p:txBody>
      </p:sp>
    </p:spTree>
    <p:extLst>
      <p:ext uri="{BB962C8B-B14F-4D97-AF65-F5344CB8AC3E}">
        <p14:creationId xmlns:p14="http://schemas.microsoft.com/office/powerpoint/2010/main" val="36706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otect-us.mimecast.com/s/JbGeCyPzO9h71yoWt8sU8b?domain=click.e.oclc.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protect-us.mimecast.com/s/FK2aCBBv7PuDGlKmuwqzfg?domain=click.e.oclc.org" TargetMode="External"/><Relationship Id="rId5" Type="http://schemas.openxmlformats.org/officeDocument/2006/relationships/hyperlink" Target="https://protect-us.mimecast.com/s/ih5pCADr7MuZQ1OotK66aQ?domain=click.e.oclc.org" TargetMode="External"/><Relationship Id="rId4" Type="http://schemas.openxmlformats.org/officeDocument/2006/relationships/hyperlink" Target="https://protect-us.mimecast.com/s/3vI-CzpAN7FG1mqBHQYx5_?domain=click.e.ocl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RE</a:t>
            </a:r>
            <a:r>
              <a:rPr lang="en-US" sz="1200" b="0" i="0" u="none" strike="noStrike" kern="1200" dirty="0" err="1">
                <a:solidFill>
                  <a:schemeClr val="tx1"/>
                </a:solidFill>
                <a:effectLst/>
                <a:latin typeface="+mn-lt"/>
                <a:ea typeface="+mn-ea"/>
                <a:cs typeface="+mn-cs"/>
              </a:rPr>
              <a:t>opening</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rchives,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ibraries, and </a:t>
            </a:r>
            <a:r>
              <a:rPr lang="en-US" sz="1200" b="1" i="0"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useums (REALM) </a:t>
            </a:r>
            <a:r>
              <a:rPr lang="en-US" dirty="0"/>
              <a:t>is a research partnership between OCLC, the Institute of Museum and Library Services, and Battelle. Its aim is to conduct research on how long the COVID-19 virus survives on materials that are prevalent in libraries and museums, and how materials can be handled to mitigate exposure to staff and visitors. </a:t>
            </a:r>
          </a:p>
          <a:p>
            <a:endParaRPr lang="en-US" dirty="0"/>
          </a:p>
          <a:p>
            <a:r>
              <a:rPr lang="en-US" sz="1200" b="0" i="0" u="none" strike="noStrike" kern="1200" dirty="0">
                <a:solidFill>
                  <a:schemeClr val="tx1"/>
                </a:solidFill>
                <a:effectLst/>
                <a:latin typeface="+mn-lt"/>
                <a:ea typeface="+mn-ea"/>
                <a:cs typeface="+mn-cs"/>
              </a:rPr>
              <a:t>Visit this website for more information on the project, research timeline, and committee members. Project updates and resources will be added to this information hub as they become available.</a:t>
            </a:r>
            <a:endParaRPr lang="en-US" dirty="0">
              <a:ea typeface="+mn-ea"/>
              <a:cs typeface="+mn-cs"/>
            </a:endParaRP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We encourage you to </a:t>
            </a:r>
            <a:r>
              <a:rPr lang="en-US" sz="1200" b="0" i="0" u="sng" strike="noStrike" kern="1200" dirty="0">
                <a:solidFill>
                  <a:schemeClr val="tx1"/>
                </a:solidFill>
                <a:effectLst/>
                <a:latin typeface="+mn-lt"/>
                <a:ea typeface="+mn-ea"/>
                <a:cs typeface="+mn-cs"/>
                <a:hlinkClick r:id="rId3" tooltip="sign up"/>
              </a:rPr>
              <a:t>sign up</a:t>
            </a:r>
            <a:r>
              <a:rPr lang="en-US" sz="1200" b="0" i="0" u="none" strike="noStrike" kern="1200" dirty="0">
                <a:solidFill>
                  <a:schemeClr val="tx1"/>
                </a:solidFill>
                <a:effectLst/>
                <a:latin typeface="+mn-lt"/>
                <a:ea typeface="+mn-ea"/>
                <a:cs typeface="+mn-cs"/>
              </a:rPr>
              <a:t> to receive project updates by email and/or bookmark the project page, as it will be the primary source for sharing all program results and resources. You can also follow OCLC on </a:t>
            </a:r>
            <a:r>
              <a:rPr lang="en-US" sz="1200" b="0" i="0" u="sng" strike="noStrike" kern="1200" dirty="0">
                <a:solidFill>
                  <a:schemeClr val="tx1"/>
                </a:solidFill>
                <a:effectLst/>
                <a:latin typeface="+mn-lt"/>
                <a:ea typeface="+mn-ea"/>
                <a:cs typeface="+mn-cs"/>
                <a:hlinkClick r:id="rId4" tooltip="Facebook"/>
              </a:rPr>
              <a:t>Facebook</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5" tooltip="Twitter"/>
              </a:rPr>
              <a:t>Twitter</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6" tooltip="LinkedIn"/>
              </a:rPr>
              <a:t>LinkedIn</a:t>
            </a:r>
            <a:r>
              <a:rPr lang="en-US" sz="1200" b="0" i="0" u="none" strike="noStrike" kern="1200" dirty="0">
                <a:solidFill>
                  <a:schemeClr val="tx1"/>
                </a:solidFill>
                <a:effectLst/>
                <a:latin typeface="+mn-lt"/>
                <a:ea typeface="+mn-ea"/>
                <a:cs typeface="+mn-cs"/>
              </a:rPr>
              <a:t> for the latest project updates and join the conversation using #</a:t>
            </a:r>
            <a:r>
              <a:rPr lang="en-US" sz="1200" b="0" i="0" u="none" strike="noStrike" kern="1200" dirty="0" err="1">
                <a:solidFill>
                  <a:schemeClr val="tx1"/>
                </a:solidFill>
                <a:effectLst/>
                <a:latin typeface="+mn-lt"/>
                <a:ea typeface="+mn-ea"/>
                <a:cs typeface="+mn-cs"/>
              </a:rPr>
              <a:t>REALMproject</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51F4D9F-420C-409A-AA17-CFFBE996DED3}" type="slidenum">
              <a:rPr lang="en-US" smtClean="0"/>
              <a:t>1</a:t>
            </a:fld>
            <a:endParaRPr lang="en-US"/>
          </a:p>
        </p:txBody>
      </p:sp>
    </p:spTree>
    <p:extLst>
      <p:ext uri="{BB962C8B-B14F-4D97-AF65-F5344CB8AC3E}">
        <p14:creationId xmlns:p14="http://schemas.microsoft.com/office/powerpoint/2010/main" val="232848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11</a:t>
            </a:fld>
            <a:endParaRPr lang="en-US"/>
          </a:p>
        </p:txBody>
      </p:sp>
    </p:spTree>
    <p:extLst>
      <p:ext uri="{BB962C8B-B14F-4D97-AF65-F5344CB8AC3E}">
        <p14:creationId xmlns:p14="http://schemas.microsoft.com/office/powerpoint/2010/main" val="256026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12</a:t>
            </a:fld>
            <a:endParaRPr lang="en-US"/>
          </a:p>
        </p:txBody>
      </p:sp>
    </p:spTree>
    <p:extLst>
      <p:ext uri="{BB962C8B-B14F-4D97-AF65-F5344CB8AC3E}">
        <p14:creationId xmlns:p14="http://schemas.microsoft.com/office/powerpoint/2010/main" val="179726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13</a:t>
            </a:fld>
            <a:endParaRPr lang="en-US"/>
          </a:p>
        </p:txBody>
      </p:sp>
    </p:spTree>
    <p:extLst>
      <p:ext uri="{BB962C8B-B14F-4D97-AF65-F5344CB8AC3E}">
        <p14:creationId xmlns:p14="http://schemas.microsoft.com/office/powerpoint/2010/main" val="324242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sneezing, coughing person to person</a:t>
            </a:r>
          </a:p>
          <a:p>
            <a:r>
              <a:rPr lang="en-US" dirty="0"/>
              <a:t>Asymptomatic aspect is what makes this especially challenging</a:t>
            </a:r>
          </a:p>
          <a:p>
            <a:endParaRPr lang="en-US" dirty="0"/>
          </a:p>
          <a:p>
            <a:r>
              <a:rPr lang="en-US" sz="1200" b="0" kern="1200" dirty="0">
                <a:solidFill>
                  <a:schemeClr val="tx1"/>
                </a:solidFill>
                <a:effectLst/>
                <a:latin typeface="+mn-lt"/>
                <a:ea typeface="+mn-ea"/>
                <a:cs typeface="+mn-cs"/>
              </a:rPr>
              <a:t>A microscopic virus-filled particle of breath or spittle, around 5 to 10 microns — about the size of a red blood cell — that comes out of the nose or mouth of an infected individual when they breathe, speak, cough or sneeze. Droplets generally fall to the ground within a few feet of the person who expels them.</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virus-packed particle, smaller than 5 microns, that’s also expelled from an infected person’s mouth when breathing, speaking, coughing or sneezing. Unlike a droplet, smaller aerosol particles can remain suspended in the air.</a:t>
            </a:r>
          </a:p>
          <a:p>
            <a:endParaRPr lang="en-US" sz="1200" b="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14</a:t>
            </a:fld>
            <a:endParaRPr lang="en-US"/>
          </a:p>
        </p:txBody>
      </p:sp>
    </p:spTree>
    <p:extLst>
      <p:ext uri="{BB962C8B-B14F-4D97-AF65-F5344CB8AC3E}">
        <p14:creationId xmlns:p14="http://schemas.microsoft.com/office/powerpoint/2010/main" val="78022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Confounding factors, starting concentration, delivery medium, varied definitions of what the researchers considered dead</a:t>
            </a:r>
          </a:p>
        </p:txBody>
      </p:sp>
      <p:sp>
        <p:nvSpPr>
          <p:cNvPr id="4" name="Slide Number Placeholder 3"/>
          <p:cNvSpPr>
            <a:spLocks noGrp="1"/>
          </p:cNvSpPr>
          <p:nvPr>
            <p:ph type="sldNum" sz="quarter" idx="5"/>
          </p:nvPr>
        </p:nvSpPr>
        <p:spPr/>
        <p:txBody>
          <a:bodyPr/>
          <a:lstStyle/>
          <a:p>
            <a:fld id="{E3EB0D60-56CF-5240-81F6-E99199CA072D}" type="slidenum">
              <a:rPr lang="en-US" smtClean="0"/>
              <a:t>15</a:t>
            </a:fld>
            <a:endParaRPr lang="en-US"/>
          </a:p>
        </p:txBody>
      </p:sp>
    </p:spTree>
    <p:extLst>
      <p:ext uri="{BB962C8B-B14F-4D97-AF65-F5344CB8AC3E}">
        <p14:creationId xmlns:p14="http://schemas.microsoft.com/office/powerpoint/2010/main" val="335217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16</a:t>
            </a:fld>
            <a:endParaRPr lang="en-US"/>
          </a:p>
        </p:txBody>
      </p:sp>
    </p:spTree>
    <p:extLst>
      <p:ext uri="{BB962C8B-B14F-4D97-AF65-F5344CB8AC3E}">
        <p14:creationId xmlns:p14="http://schemas.microsoft.com/office/powerpoint/2010/main" val="144519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17</a:t>
            </a:fld>
            <a:endParaRPr lang="en-US"/>
          </a:p>
        </p:txBody>
      </p:sp>
    </p:spTree>
    <p:extLst>
      <p:ext uri="{BB962C8B-B14F-4D97-AF65-F5344CB8AC3E}">
        <p14:creationId xmlns:p14="http://schemas.microsoft.com/office/powerpoint/2010/main" val="323519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19</a:t>
            </a:fld>
            <a:endParaRPr lang="en-US"/>
          </a:p>
        </p:txBody>
      </p:sp>
    </p:spTree>
    <p:extLst>
      <p:ext uri="{BB962C8B-B14F-4D97-AF65-F5344CB8AC3E}">
        <p14:creationId xmlns:p14="http://schemas.microsoft.com/office/powerpoint/2010/main" val="29178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21</a:t>
            </a:fld>
            <a:endParaRPr lang="en-US"/>
          </a:p>
        </p:txBody>
      </p:sp>
    </p:spTree>
    <p:extLst>
      <p:ext uri="{BB962C8B-B14F-4D97-AF65-F5344CB8AC3E}">
        <p14:creationId xmlns:p14="http://schemas.microsoft.com/office/powerpoint/2010/main" val="118450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81">
              <a:defRPr/>
            </a:pPr>
            <a:endParaRPr lang="en-US" sz="1300"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22</a:t>
            </a:fld>
            <a:endParaRPr lang="en-US"/>
          </a:p>
        </p:txBody>
      </p:sp>
    </p:spTree>
    <p:extLst>
      <p:ext uri="{BB962C8B-B14F-4D97-AF65-F5344CB8AC3E}">
        <p14:creationId xmlns:p14="http://schemas.microsoft.com/office/powerpoint/2010/main" val="250493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Sharon</a:t>
            </a:r>
          </a:p>
        </p:txBody>
      </p:sp>
      <p:sp>
        <p:nvSpPr>
          <p:cNvPr id="4" name="Slide Number Placeholder 3"/>
          <p:cNvSpPr>
            <a:spLocks noGrp="1"/>
          </p:cNvSpPr>
          <p:nvPr>
            <p:ph type="sldNum" sz="quarter" idx="5"/>
          </p:nvPr>
        </p:nvSpPr>
        <p:spPr/>
        <p:txBody>
          <a:bodyPr/>
          <a:lstStyle/>
          <a:p>
            <a:fld id="{E3EB0D60-56CF-5240-81F6-E99199CA072D}" type="slidenum">
              <a:rPr lang="en-US" smtClean="0"/>
              <a:t>3</a:t>
            </a:fld>
            <a:endParaRPr lang="en-US"/>
          </a:p>
        </p:txBody>
      </p:sp>
    </p:spTree>
    <p:extLst>
      <p:ext uri="{BB962C8B-B14F-4D97-AF65-F5344CB8AC3E}">
        <p14:creationId xmlns:p14="http://schemas.microsoft.com/office/powerpoint/2010/main" val="344992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23</a:t>
            </a:fld>
            <a:endParaRPr lang="en-US"/>
          </a:p>
        </p:txBody>
      </p:sp>
    </p:spTree>
    <p:extLst>
      <p:ext uri="{BB962C8B-B14F-4D97-AF65-F5344CB8AC3E}">
        <p14:creationId xmlns:p14="http://schemas.microsoft.com/office/powerpoint/2010/main" val="284658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p>
        </p:txBody>
      </p:sp>
      <p:sp>
        <p:nvSpPr>
          <p:cNvPr id="4" name="Slide Number Placeholder 3"/>
          <p:cNvSpPr>
            <a:spLocks noGrp="1"/>
          </p:cNvSpPr>
          <p:nvPr>
            <p:ph type="sldNum" sz="quarter" idx="5"/>
          </p:nvPr>
        </p:nvSpPr>
        <p:spPr/>
        <p:txBody>
          <a:bodyPr/>
          <a:lstStyle/>
          <a:p>
            <a:fld id="{E3EB0D60-56CF-5240-81F6-E99199CA072D}" type="slidenum">
              <a:rPr lang="en-US" smtClean="0"/>
              <a:t>24</a:t>
            </a:fld>
            <a:endParaRPr lang="en-US"/>
          </a:p>
        </p:txBody>
      </p:sp>
    </p:spTree>
    <p:extLst>
      <p:ext uri="{BB962C8B-B14F-4D97-AF65-F5344CB8AC3E}">
        <p14:creationId xmlns:p14="http://schemas.microsoft.com/office/powerpoint/2010/main" val="374251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https://oclclibrary.on.worldcat.org/search?databaseList=638%2C283&amp;queryString=ti%3Drealm+project&amp;clusterResults=true#/oclc/1158612099</a:t>
            </a:r>
          </a:p>
          <a:p>
            <a:endParaRPr lang="en-US"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27</a:t>
            </a:fld>
            <a:endParaRPr lang="en-US"/>
          </a:p>
        </p:txBody>
      </p:sp>
    </p:spTree>
    <p:extLst>
      <p:ext uri="{BB962C8B-B14F-4D97-AF65-F5344CB8AC3E}">
        <p14:creationId xmlns:p14="http://schemas.microsoft.com/office/powerpoint/2010/main" val="1429310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rgbClr val="FF0000"/>
                </a:solidFill>
              </a:rPr>
              <a:t>In addition to these research activities, the project team will also be working to create and release additional resources to help inform your local decision making. We know that many of you are in conversations with your local and state health departments, as well as other aspects of government as you seek information on how COVID-19 can be addressed in the workplace. And we’ll be taking the results of the project testing, the literature reviews and the suggestions of the project steering committee and working groups to help us to create and release materials to help support your decisions. </a:t>
            </a:r>
            <a:endParaRPr lang="en-US" dirty="0">
              <a:solidFill>
                <a:srgbClr val="FF0000"/>
              </a:solidFill>
            </a:endParaRPr>
          </a:p>
          <a:p>
            <a:endParaRPr lang="en-US" dirty="0"/>
          </a:p>
          <a:p>
            <a:pPr marL="174897" indent="-174897">
              <a:buFont typeface="Arial" panose="020B0604020202020204" pitchFamily="34" charset="0"/>
              <a:buChar char="•"/>
            </a:pPr>
            <a:r>
              <a:rPr lang="en-US" dirty="0"/>
              <a:t>Our priority is to share data and the scientific method in real-time, as results come in.</a:t>
            </a:r>
          </a:p>
          <a:p>
            <a:pPr marL="174897" indent="-174897">
              <a:buFont typeface="Arial" panose="020B0604020202020204" pitchFamily="34" charset="0"/>
              <a:buChar char="•"/>
            </a:pPr>
            <a:r>
              <a:rPr lang="en-US" dirty="0"/>
              <a:t>The sense of urgency means we’re releasing results incrementally, when it may be too preliminary to draw conclusions. </a:t>
            </a:r>
          </a:p>
          <a:p>
            <a:pPr marL="174897" indent="-174897">
              <a:buFont typeface="Arial" panose="020B0604020202020204" pitchFamily="34" charset="0"/>
              <a:buChar char="•"/>
            </a:pPr>
            <a:r>
              <a:rPr lang="en-US" sz="1300" dirty="0"/>
              <a:t>We will be assembling shareable resources in a variety of formats that will apply our research to a library and museum context. </a:t>
            </a:r>
          </a:p>
          <a:p>
            <a:pPr marL="174897" indent="-174897">
              <a:buFont typeface="Arial" panose="020B0604020202020204" pitchFamily="34" charset="0"/>
              <a:buChar char="•"/>
            </a:pPr>
            <a:r>
              <a:rPr lang="en-US" sz="1300" dirty="0"/>
              <a:t>We look forward to learning from all types of museums, archives and libraries during their reopening to continue gaining real-world perspectives.</a:t>
            </a:r>
            <a:endParaRPr lang="en-US"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28</a:t>
            </a:fld>
            <a:endParaRPr lang="en-US"/>
          </a:p>
        </p:txBody>
      </p:sp>
    </p:spTree>
    <p:extLst>
      <p:ext uri="{BB962C8B-B14F-4D97-AF65-F5344CB8AC3E}">
        <p14:creationId xmlns:p14="http://schemas.microsoft.com/office/powerpoint/2010/main" val="3284865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29</a:t>
            </a:fld>
            <a:endParaRPr lang="en-US"/>
          </a:p>
        </p:txBody>
      </p:sp>
    </p:spTree>
    <p:extLst>
      <p:ext uri="{BB962C8B-B14F-4D97-AF65-F5344CB8AC3E}">
        <p14:creationId xmlns:p14="http://schemas.microsoft.com/office/powerpoint/2010/main" val="405368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a:cs typeface="Times New Roman"/>
              </a:rPr>
              <a:t>https://www.webjunction.org/explore-topics/COVID-19-research-project.html#committees</a:t>
            </a:r>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4</a:t>
            </a:fld>
            <a:endParaRPr lang="en-US"/>
          </a:p>
        </p:txBody>
      </p:sp>
    </p:spTree>
    <p:extLst>
      <p:ext uri="{BB962C8B-B14F-4D97-AF65-F5344CB8AC3E}">
        <p14:creationId xmlns:p14="http://schemas.microsoft.com/office/powerpoint/2010/main" val="136037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5</a:t>
            </a:fld>
            <a:endParaRPr lang="en-US"/>
          </a:p>
        </p:txBody>
      </p:sp>
    </p:spTree>
    <p:extLst>
      <p:ext uri="{BB962C8B-B14F-4D97-AF65-F5344CB8AC3E}">
        <p14:creationId xmlns:p14="http://schemas.microsoft.com/office/powerpoint/2010/main" val="82042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6</a:t>
            </a:fld>
            <a:endParaRPr lang="en-US"/>
          </a:p>
        </p:txBody>
      </p:sp>
    </p:spTree>
    <p:extLst>
      <p:ext uri="{BB962C8B-B14F-4D97-AF65-F5344CB8AC3E}">
        <p14:creationId xmlns:p14="http://schemas.microsoft.com/office/powerpoint/2010/main" val="382896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81">
              <a:defRPr/>
            </a:pPr>
            <a:r>
              <a:rPr lang="en-US" dirty="0"/>
              <a:t>Sharon</a:t>
            </a:r>
          </a:p>
          <a:p>
            <a:endParaRPr lang="en-US" dirty="0"/>
          </a:p>
          <a:p>
            <a:r>
              <a:rPr lang="en-US" dirty="0"/>
              <a:t>Everyone working on the project – from the staff at OCLC, to IMLS to Battelle and all of the members of the steering committee and working groups – we’re all eager and understand the urgency of getting the project findings out both quickly and responsibly. We know that archives, libraries and museum staff are very interested in this work and that the results are being used to inform local decisions. </a:t>
            </a:r>
          </a:p>
          <a:p>
            <a:endParaRPr lang="en-US" dirty="0"/>
          </a:p>
          <a:p>
            <a:pPr marL="174897" indent="-174897">
              <a:buFont typeface="Arial" panose="020B0604020202020204" pitchFamily="34" charset="0"/>
              <a:buChar char="•"/>
            </a:pPr>
            <a:r>
              <a:rPr lang="en-US" dirty="0"/>
              <a:t>The sense of urgency means we’re releasing results incrementally, when it may be too preliminary to draw conclusions. </a:t>
            </a:r>
          </a:p>
          <a:p>
            <a:pPr marL="174897" indent="-174897">
              <a:buFont typeface="Arial" panose="020B0604020202020204" pitchFamily="34" charset="0"/>
              <a:buChar char="•"/>
            </a:pPr>
            <a:r>
              <a:rPr lang="en-US" sz="1300" dirty="0"/>
              <a:t>We will be assembling shareable resources in a variety of formats that will apply our research to a library and museum context. </a:t>
            </a:r>
          </a:p>
          <a:p>
            <a:pPr marL="174897" indent="-174897">
              <a:buFont typeface="Arial" panose="020B0604020202020204" pitchFamily="34" charset="0"/>
              <a:buChar char="•"/>
            </a:pPr>
            <a:r>
              <a:rPr lang="en-US" sz="1300" dirty="0"/>
              <a:t>We look forward to learning from all types of organizations during their reopening to continue gaining real-world perspectives.</a:t>
            </a:r>
            <a:endParaRPr lang="en-US" dirty="0"/>
          </a:p>
          <a:p>
            <a:endParaRPr lang="en-US" dirty="0"/>
          </a:p>
          <a:p>
            <a:r>
              <a:rPr lang="en-US" dirty="0"/>
              <a:t>All of project results are announced through an email distribution list, which is open for anyone to sign up for. </a:t>
            </a:r>
          </a:p>
          <a:p>
            <a:r>
              <a:rPr lang="en-US" dirty="0"/>
              <a:t>https://www.oclc.org/content/oclc-forms/en_us/realm-updates.html </a:t>
            </a:r>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7</a:t>
            </a:fld>
            <a:endParaRPr lang="en-US"/>
          </a:p>
        </p:txBody>
      </p:sp>
    </p:spTree>
    <p:extLst>
      <p:ext uri="{BB962C8B-B14F-4D97-AF65-F5344CB8AC3E}">
        <p14:creationId xmlns:p14="http://schemas.microsoft.com/office/powerpoint/2010/main" val="322909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8</a:t>
            </a:fld>
            <a:endParaRPr lang="en-US"/>
          </a:p>
        </p:txBody>
      </p:sp>
    </p:spTree>
    <p:extLst>
      <p:ext uri="{BB962C8B-B14F-4D97-AF65-F5344CB8AC3E}">
        <p14:creationId xmlns:p14="http://schemas.microsoft.com/office/powerpoint/2010/main" val="148293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81">
              <a:defRPr/>
            </a:pPr>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9</a:t>
            </a:fld>
            <a:endParaRPr lang="en-US"/>
          </a:p>
        </p:txBody>
      </p:sp>
    </p:spTree>
    <p:extLst>
      <p:ext uri="{BB962C8B-B14F-4D97-AF65-F5344CB8AC3E}">
        <p14:creationId xmlns:p14="http://schemas.microsoft.com/office/powerpoint/2010/main" val="424085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10</a:t>
            </a:fld>
            <a:endParaRPr lang="en-US"/>
          </a:p>
        </p:txBody>
      </p:sp>
    </p:spTree>
    <p:extLst>
      <p:ext uri="{BB962C8B-B14F-4D97-AF65-F5344CB8AC3E}">
        <p14:creationId xmlns:p14="http://schemas.microsoft.com/office/powerpoint/2010/main" val="216004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 Id="rId6" Type="http://schemas.openxmlformats.org/officeDocument/2006/relationships/image" Target="../media/image8.tiff"/><Relationship Id="rId5" Type="http://schemas.openxmlformats.org/officeDocument/2006/relationships/image" Target="../media/image2.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FF0A7-B8AE-614A-8DDE-58AA98E4D2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19" b="57079"/>
          <a:stretch/>
        </p:blipFill>
        <p:spPr>
          <a:xfrm>
            <a:off x="5104563" y="1"/>
            <a:ext cx="4039437" cy="943365"/>
          </a:xfrm>
          <a:prstGeom prst="rect">
            <a:avLst/>
          </a:prstGeom>
        </p:spPr>
      </p:pic>
      <p:sp>
        <p:nvSpPr>
          <p:cNvPr id="6" name="Rectangle 5">
            <a:extLst>
              <a:ext uri="{FF2B5EF4-FFF2-40B4-BE49-F238E27FC236}">
                <a16:creationId xmlns:a16="http://schemas.microsoft.com/office/drawing/2014/main" id="{8DD05492-6E9E-7A4B-8FCB-B3B8D452AFC2}"/>
              </a:ext>
            </a:extLst>
          </p:cNvPr>
          <p:cNvSpPr/>
          <p:nvPr userDrawn="1"/>
        </p:nvSpPr>
        <p:spPr>
          <a:xfrm>
            <a:off x="0" y="0"/>
            <a:ext cx="5536641" cy="947650"/>
          </a:xfrm>
          <a:prstGeom prst="rect">
            <a:avLst/>
          </a:prstGeom>
          <a:gradFill>
            <a:gsLst>
              <a:gs pos="96000">
                <a:schemeClr val="bg1"/>
              </a:gs>
              <a:gs pos="10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46A1958-0491-154F-B5D6-3A1D4BBB761A}"/>
              </a:ext>
            </a:extLst>
          </p:cNvPr>
          <p:cNvSpPr>
            <a:spLocks noGrp="1"/>
          </p:cNvSpPr>
          <p:nvPr>
            <p:ph type="body" sz="quarter" idx="17" hasCustomPrompt="1"/>
          </p:nvPr>
        </p:nvSpPr>
        <p:spPr>
          <a:xfrm>
            <a:off x="252291" y="3729895"/>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20" name="Text Placeholder 2">
            <a:extLst>
              <a:ext uri="{FF2B5EF4-FFF2-40B4-BE49-F238E27FC236}">
                <a16:creationId xmlns:a16="http://schemas.microsoft.com/office/drawing/2014/main" id="{1219A69F-C627-7A4A-BD97-3927DDB163B7}"/>
              </a:ext>
            </a:extLst>
          </p:cNvPr>
          <p:cNvSpPr>
            <a:spLocks noGrp="1"/>
          </p:cNvSpPr>
          <p:nvPr>
            <p:ph type="body" sz="quarter" idx="18" hasCustomPrompt="1"/>
          </p:nvPr>
        </p:nvSpPr>
        <p:spPr>
          <a:xfrm>
            <a:off x="252293" y="4136762"/>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21" name="Text Placeholder 6">
            <a:extLst>
              <a:ext uri="{FF2B5EF4-FFF2-40B4-BE49-F238E27FC236}">
                <a16:creationId xmlns:a16="http://schemas.microsoft.com/office/drawing/2014/main" id="{18031105-3E21-0A41-BC52-B658A49B3555}"/>
              </a:ext>
            </a:extLst>
          </p:cNvPr>
          <p:cNvSpPr>
            <a:spLocks noGrp="1"/>
          </p:cNvSpPr>
          <p:nvPr>
            <p:ph type="body" sz="quarter" idx="19" hasCustomPrompt="1"/>
          </p:nvPr>
        </p:nvSpPr>
        <p:spPr>
          <a:xfrm>
            <a:off x="243559" y="1886952"/>
            <a:ext cx="8598076" cy="1745083"/>
          </a:xfrm>
          <a:prstGeom prst="rect">
            <a:avLst/>
          </a:prstGeom>
        </p:spPr>
        <p:txBody>
          <a:bodyPr/>
          <a:lstStyle>
            <a:lvl1pPr marL="0" indent="0">
              <a:buFont typeface="Arial" charset="0"/>
              <a:buNone/>
              <a:defRPr sz="4500" b="1" baseline="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Title goes here</a:t>
            </a:r>
          </a:p>
        </p:txBody>
      </p:sp>
      <p:sp>
        <p:nvSpPr>
          <p:cNvPr id="25" name="Text Placeholder 8">
            <a:extLst>
              <a:ext uri="{FF2B5EF4-FFF2-40B4-BE49-F238E27FC236}">
                <a16:creationId xmlns:a16="http://schemas.microsoft.com/office/drawing/2014/main" id="{A6030815-0229-B04D-A640-C9C467CC3B37}"/>
              </a:ext>
            </a:extLst>
          </p:cNvPr>
          <p:cNvSpPr>
            <a:spLocks noGrp="1"/>
          </p:cNvSpPr>
          <p:nvPr>
            <p:ph type="body" sz="quarter" idx="20" hasCustomPrompt="1"/>
          </p:nvPr>
        </p:nvSpPr>
        <p:spPr>
          <a:xfrm>
            <a:off x="243083" y="1133603"/>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DATE (EXAMPLE 6.10.2020)</a:t>
            </a:r>
          </a:p>
        </p:txBody>
      </p:sp>
      <p:sp>
        <p:nvSpPr>
          <p:cNvPr id="26" name="Text Placeholder 8">
            <a:extLst>
              <a:ext uri="{FF2B5EF4-FFF2-40B4-BE49-F238E27FC236}">
                <a16:creationId xmlns:a16="http://schemas.microsoft.com/office/drawing/2014/main" id="{DD673C61-0064-1542-861F-3A116D542DC7}"/>
              </a:ext>
            </a:extLst>
          </p:cNvPr>
          <p:cNvSpPr>
            <a:spLocks noGrp="1"/>
          </p:cNvSpPr>
          <p:nvPr>
            <p:ph type="body" sz="quarter" idx="21" hasCustomPrompt="1"/>
          </p:nvPr>
        </p:nvSpPr>
        <p:spPr>
          <a:xfrm>
            <a:off x="243083" y="1415159"/>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LOCATION</a:t>
            </a:r>
          </a:p>
        </p:txBody>
      </p:sp>
      <p:cxnSp>
        <p:nvCxnSpPr>
          <p:cNvPr id="27" name="Straight Connector 26">
            <a:extLst>
              <a:ext uri="{FF2B5EF4-FFF2-40B4-BE49-F238E27FC236}">
                <a16:creationId xmlns:a16="http://schemas.microsoft.com/office/drawing/2014/main" id="{5F5658B5-E4EE-C443-A7DE-0D5F026EA617}"/>
              </a:ext>
            </a:extLst>
          </p:cNvPr>
          <p:cNvCxnSpPr/>
          <p:nvPr userDrawn="1"/>
        </p:nvCxnSpPr>
        <p:spPr>
          <a:xfrm>
            <a:off x="252413" y="1795939"/>
            <a:ext cx="8598552" cy="0"/>
          </a:xfrm>
          <a:prstGeom prst="line">
            <a:avLst/>
          </a:prstGeom>
          <a:ln>
            <a:solidFill>
              <a:srgbClr val="39AFD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71F642-F14F-6D43-9AFE-1905E104C3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C165B310-3BC4-514B-BB5C-5898C7C105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31" name="Picture 26" descr="OCLC_H_PMS.eps">
            <a:extLst>
              <a:ext uri="{FF2B5EF4-FFF2-40B4-BE49-F238E27FC236}">
                <a16:creationId xmlns:a16="http://schemas.microsoft.com/office/drawing/2014/main" id="{3B3220DF-9DEA-9D4F-8A3F-4ABF0AE99FC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A80BBC4-9294-2F4F-AA4D-8AAB2D83418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52291" y="176530"/>
            <a:ext cx="2681119" cy="617871"/>
          </a:xfrm>
          <a:prstGeom prst="rect">
            <a:avLst/>
          </a:prstGeom>
        </p:spPr>
      </p:pic>
      <p:sp>
        <p:nvSpPr>
          <p:cNvPr id="32" name="Rectangle 31">
            <a:extLst>
              <a:ext uri="{FF2B5EF4-FFF2-40B4-BE49-F238E27FC236}">
                <a16:creationId xmlns:a16="http://schemas.microsoft.com/office/drawing/2014/main" id="{FE0D3742-2E60-B14F-A6D4-45134D6E6461}"/>
              </a:ext>
            </a:extLst>
          </p:cNvPr>
          <p:cNvSpPr/>
          <p:nvPr userDrawn="1"/>
        </p:nvSpPr>
        <p:spPr>
          <a:xfrm>
            <a:off x="172979" y="4583092"/>
            <a:ext cx="4625264" cy="461665"/>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2D9C329-4DA0-7E40-A474-692246CEAC35}"/>
              </a:ext>
            </a:extLst>
          </p:cNvPr>
          <p:cNvSpPr/>
          <p:nvPr userDrawn="1"/>
        </p:nvSpPr>
        <p:spPr>
          <a:xfrm rot="10800000">
            <a:off x="11338" y="94834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9623-B98A-4C8C-8BB1-D677D00CB4A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ECC1A6-34B4-479F-928E-1BDF2BB48F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AA3B21-CA75-4941-A2C2-AEF557CB8A5D}"/>
              </a:ext>
            </a:extLst>
          </p:cNvPr>
          <p:cNvSpPr>
            <a:spLocks noGrp="1"/>
          </p:cNvSpPr>
          <p:nvPr>
            <p:ph type="dt" sz="half" idx="10"/>
          </p:nvPr>
        </p:nvSpPr>
        <p:spPr/>
        <p:txBody>
          <a:bodyPr/>
          <a:lstStyle/>
          <a:p>
            <a:fld id="{746F717C-408A-4293-89DD-607776869AB9}" type="datetimeFigureOut">
              <a:rPr lang="en-US" smtClean="0"/>
              <a:t>8/20/2020</a:t>
            </a:fld>
            <a:endParaRPr lang="en-US"/>
          </a:p>
        </p:txBody>
      </p:sp>
      <p:sp>
        <p:nvSpPr>
          <p:cNvPr id="5" name="Footer Placeholder 4">
            <a:extLst>
              <a:ext uri="{FF2B5EF4-FFF2-40B4-BE49-F238E27FC236}">
                <a16:creationId xmlns:a16="http://schemas.microsoft.com/office/drawing/2014/main" id="{CE46D496-D82F-4428-986F-F2D8FE765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71D5-3990-486F-9F94-E4C4BF06A9FA}"/>
              </a:ext>
            </a:extLst>
          </p:cNvPr>
          <p:cNvSpPr>
            <a:spLocks noGrp="1"/>
          </p:cNvSpPr>
          <p:nvPr>
            <p:ph type="sldNum" sz="quarter" idx="12"/>
          </p:nvPr>
        </p:nvSpPr>
        <p:spPr/>
        <p:txBody>
          <a:bodyPr/>
          <a:lstStyle/>
          <a:p>
            <a:fld id="{4C799D91-C833-46C9-842B-E4F67647DA08}" type="slidenum">
              <a:rPr lang="en-US" smtClean="0"/>
              <a:t>‹#›</a:t>
            </a:fld>
            <a:endParaRPr lang="en-US"/>
          </a:p>
        </p:txBody>
      </p:sp>
    </p:spTree>
    <p:extLst>
      <p:ext uri="{BB962C8B-B14F-4D97-AF65-F5344CB8AC3E}">
        <p14:creationId xmlns:p14="http://schemas.microsoft.com/office/powerpoint/2010/main" val="291065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8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a:lum bright="100000" contrast="100000"/>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a:lum bright="100000" contrast="100000"/>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AF551-C687-2440-8E73-9814130B0F30}"/>
              </a:ext>
            </a:extLst>
          </p:cNvPr>
          <p:cNvPicPr>
            <a:picLocks noChangeAspect="1"/>
          </p:cNvPicPr>
          <p:nvPr userDrawn="1"/>
        </p:nvPicPr>
        <p:blipFill>
          <a:blip r:embed="rId2"/>
          <a:stretch>
            <a:fillRect/>
          </a:stretch>
        </p:blipFill>
        <p:spPr>
          <a:xfrm>
            <a:off x="191833" y="4618800"/>
            <a:ext cx="1001255" cy="389377"/>
          </a:xfrm>
          <a:prstGeom prst="rect">
            <a:avLst/>
          </a:prstGeom>
        </p:spPr>
      </p:pic>
      <p:pic>
        <p:nvPicPr>
          <p:cNvPr id="11" name="Picture 10">
            <a:extLst>
              <a:ext uri="{FF2B5EF4-FFF2-40B4-BE49-F238E27FC236}">
                <a16:creationId xmlns:a16="http://schemas.microsoft.com/office/drawing/2014/main" id="{49856C53-D4C8-D044-BC6C-F46BB2510A79}"/>
              </a:ext>
            </a:extLst>
          </p:cNvPr>
          <p:cNvPicPr>
            <a:picLocks noChangeAspect="1"/>
          </p:cNvPicPr>
          <p:nvPr userDrawn="1"/>
        </p:nvPicPr>
        <p:blipFill>
          <a:blip r:embed="rId3"/>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F9832585-8D4F-B94B-AA98-25D180D2CC4D}"/>
              </a:ext>
            </a:extLst>
          </p:cNvPr>
          <p:cNvPicPr>
            <a:picLocks noChangeAspect="1"/>
          </p:cNvPicPr>
          <p:nvPr userDrawn="1"/>
        </p:nvPicPr>
        <p:blipFill>
          <a:blip r:embed="rId4"/>
          <a:stretch>
            <a:fillRect/>
          </a:stretch>
        </p:blipFill>
        <p:spPr>
          <a:xfrm>
            <a:off x="7780700" y="4618800"/>
            <a:ext cx="1235634" cy="352155"/>
          </a:xfrm>
          <a:prstGeom prst="rect">
            <a:avLst/>
          </a:prstGeom>
        </p:spPr>
      </p:pic>
      <p:pic>
        <p:nvPicPr>
          <p:cNvPr id="13" name="Picture 26" descr="OCLC_H_PMS.eps">
            <a:extLst>
              <a:ext uri="{FF2B5EF4-FFF2-40B4-BE49-F238E27FC236}">
                <a16:creationId xmlns:a16="http://schemas.microsoft.com/office/drawing/2014/main" id="{66DA0E8A-D7D6-6F46-8CC6-CC4BB5BA8E1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A06B8-290F-FB44-8098-0067CE66E3AA}"/>
              </a:ext>
            </a:extLst>
          </p:cNvPr>
          <p:cNvPicPr>
            <a:picLocks noChangeAspect="1"/>
          </p:cNvPicPr>
          <p:nvPr userDrawn="1"/>
        </p:nvPicPr>
        <p:blipFill>
          <a:blip r:embed="rId2"/>
          <a:stretch>
            <a:fillRect/>
          </a:stretch>
        </p:blipFill>
        <p:spPr>
          <a:xfrm>
            <a:off x="191833" y="4618800"/>
            <a:ext cx="1001255" cy="389377"/>
          </a:xfrm>
          <a:prstGeom prst="rect">
            <a:avLst/>
          </a:prstGeom>
        </p:spPr>
      </p:pic>
      <p:pic>
        <p:nvPicPr>
          <p:cNvPr id="8" name="Picture 7">
            <a:extLst>
              <a:ext uri="{FF2B5EF4-FFF2-40B4-BE49-F238E27FC236}">
                <a16:creationId xmlns:a16="http://schemas.microsoft.com/office/drawing/2014/main" id="{3E6879C4-FB22-E84E-9360-50279581951D}"/>
              </a:ext>
            </a:extLst>
          </p:cNvPr>
          <p:cNvPicPr>
            <a:picLocks noChangeAspect="1"/>
          </p:cNvPicPr>
          <p:nvPr userDrawn="1"/>
        </p:nvPicPr>
        <p:blipFill>
          <a:blip r:embed="rId3"/>
          <a:stretch>
            <a:fillRect/>
          </a:stretch>
        </p:blipFill>
        <p:spPr>
          <a:xfrm>
            <a:off x="6366360" y="4561728"/>
            <a:ext cx="1201311" cy="446203"/>
          </a:xfrm>
          <a:prstGeom prst="rect">
            <a:avLst/>
          </a:prstGeom>
        </p:spPr>
      </p:pic>
      <p:pic>
        <p:nvPicPr>
          <p:cNvPr id="9" name="Picture 8">
            <a:extLst>
              <a:ext uri="{FF2B5EF4-FFF2-40B4-BE49-F238E27FC236}">
                <a16:creationId xmlns:a16="http://schemas.microsoft.com/office/drawing/2014/main" id="{441CC5A8-6125-F840-AF99-998E9241AB5A}"/>
              </a:ext>
            </a:extLst>
          </p:cNvPr>
          <p:cNvPicPr>
            <a:picLocks noChangeAspect="1"/>
          </p:cNvPicPr>
          <p:nvPr userDrawn="1"/>
        </p:nvPicPr>
        <p:blipFill>
          <a:blip r:embed="rId4"/>
          <a:stretch>
            <a:fillRect/>
          </a:stretch>
        </p:blipFill>
        <p:spPr>
          <a:xfrm>
            <a:off x="7780700" y="4618800"/>
            <a:ext cx="1235634" cy="352155"/>
          </a:xfrm>
          <a:prstGeom prst="rect">
            <a:avLst/>
          </a:prstGeom>
        </p:spPr>
      </p:pic>
      <p:pic>
        <p:nvPicPr>
          <p:cNvPr id="10" name="Picture 26" descr="OCLC_H_PMS.eps">
            <a:extLst>
              <a:ext uri="{FF2B5EF4-FFF2-40B4-BE49-F238E27FC236}">
                <a16:creationId xmlns:a16="http://schemas.microsoft.com/office/drawing/2014/main" id="{91D0D68F-80EF-5B43-B038-27EE6E8030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39AFD7"/>
                </a:solidFill>
              </a:defRPr>
            </a:lvl1pPr>
          </a:lstStyle>
          <a:p>
            <a:pPr lvl="0"/>
            <a:r>
              <a:rPr lang="en-US"/>
              <a:t>Closing Message</a:t>
            </a:r>
          </a:p>
        </p:txBody>
      </p:sp>
      <p:sp>
        <p:nvSpPr>
          <p:cNvPr id="9" name="Rectangle 8"/>
          <p:cNvSpPr/>
          <p:nvPr userDrawn="1"/>
        </p:nvSpPr>
        <p:spPr>
          <a:xfrm rot="10800000">
            <a:off x="11338" y="438799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39AFD7"/>
                </a:solidFill>
              </a:defRPr>
            </a:lvl1pPr>
          </a:lstStyle>
          <a:p>
            <a:pPr lvl="0"/>
            <a:r>
              <a:rPr lang="en-US"/>
              <a:t>Speaker Contact</a:t>
            </a:r>
          </a:p>
        </p:txBody>
      </p:sp>
      <p:pic>
        <p:nvPicPr>
          <p:cNvPr id="4" name="Picture 3"/>
          <p:cNvPicPr>
            <a:picLocks noChangeAspect="1"/>
          </p:cNvPicPr>
          <p:nvPr userDrawn="1"/>
        </p:nvPicPr>
        <p:blipFill>
          <a:blip r:embed="rId2"/>
          <a:stretch>
            <a:fillRect/>
          </a:stretch>
        </p:blipFill>
        <p:spPr>
          <a:xfrm>
            <a:off x="4570295" y="0"/>
            <a:ext cx="4578960" cy="4388000"/>
          </a:xfrm>
          <a:prstGeom prst="rect">
            <a:avLst/>
          </a:prstGeom>
        </p:spPr>
      </p:pic>
      <p:pic>
        <p:nvPicPr>
          <p:cNvPr id="11" name="Picture 10">
            <a:extLst>
              <a:ext uri="{FF2B5EF4-FFF2-40B4-BE49-F238E27FC236}">
                <a16:creationId xmlns:a16="http://schemas.microsoft.com/office/drawing/2014/main" id="{CEBE031B-F9FC-1D44-A0DC-15FC62816A2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6402" t="1129" r="26356" b="2035"/>
          <a:stretch/>
        </p:blipFill>
        <p:spPr>
          <a:xfrm>
            <a:off x="4564212" y="0"/>
            <a:ext cx="4579788" cy="4388000"/>
          </a:xfrm>
          <a:prstGeom prst="rect">
            <a:avLst/>
          </a:prstGeom>
        </p:spPr>
      </p:pic>
      <p:pic>
        <p:nvPicPr>
          <p:cNvPr id="15" name="Picture 14">
            <a:extLst>
              <a:ext uri="{FF2B5EF4-FFF2-40B4-BE49-F238E27FC236}">
                <a16:creationId xmlns:a16="http://schemas.microsoft.com/office/drawing/2014/main" id="{90DC1335-371E-E147-B458-723C836AA535}"/>
              </a:ext>
            </a:extLst>
          </p:cNvPr>
          <p:cNvPicPr>
            <a:picLocks noChangeAspect="1"/>
          </p:cNvPicPr>
          <p:nvPr userDrawn="1"/>
        </p:nvPicPr>
        <p:blipFill>
          <a:blip r:embed="rId4"/>
          <a:stretch>
            <a:fillRect/>
          </a:stretch>
        </p:blipFill>
        <p:spPr>
          <a:xfrm>
            <a:off x="191833" y="4618800"/>
            <a:ext cx="1001255" cy="389377"/>
          </a:xfrm>
          <a:prstGeom prst="rect">
            <a:avLst/>
          </a:prstGeom>
        </p:spPr>
      </p:pic>
      <p:sp>
        <p:nvSpPr>
          <p:cNvPr id="16" name="Rectangle 15">
            <a:extLst>
              <a:ext uri="{FF2B5EF4-FFF2-40B4-BE49-F238E27FC236}">
                <a16:creationId xmlns:a16="http://schemas.microsoft.com/office/drawing/2014/main" id="{1B4F336A-E1B0-4C43-AC4E-3F2856571F62}"/>
              </a:ext>
            </a:extLst>
          </p:cNvPr>
          <p:cNvSpPr/>
          <p:nvPr userDrawn="1"/>
        </p:nvSpPr>
        <p:spPr>
          <a:xfrm>
            <a:off x="1342096" y="4517877"/>
            <a:ext cx="3874338" cy="553998"/>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5E18ADA-417A-1347-A37B-6F95D4FA5161}"/>
              </a:ext>
            </a:extLst>
          </p:cNvPr>
          <p:cNvPicPr>
            <a:picLocks noChangeAspect="1"/>
          </p:cNvPicPr>
          <p:nvPr userDrawn="1"/>
        </p:nvPicPr>
        <p:blipFill>
          <a:blip r:embed="rId5"/>
          <a:stretch>
            <a:fillRect/>
          </a:stretch>
        </p:blipFill>
        <p:spPr>
          <a:xfrm>
            <a:off x="6366360" y="4561728"/>
            <a:ext cx="1201311" cy="446203"/>
          </a:xfrm>
          <a:prstGeom prst="rect">
            <a:avLst/>
          </a:prstGeom>
        </p:spPr>
      </p:pic>
      <p:pic>
        <p:nvPicPr>
          <p:cNvPr id="18" name="Picture 17">
            <a:extLst>
              <a:ext uri="{FF2B5EF4-FFF2-40B4-BE49-F238E27FC236}">
                <a16:creationId xmlns:a16="http://schemas.microsoft.com/office/drawing/2014/main" id="{BE918F1A-D552-B14B-ABE5-62211FE33ECB}"/>
              </a:ext>
            </a:extLst>
          </p:cNvPr>
          <p:cNvPicPr>
            <a:picLocks noChangeAspect="1"/>
          </p:cNvPicPr>
          <p:nvPr userDrawn="1"/>
        </p:nvPicPr>
        <p:blipFill>
          <a:blip r:embed="rId6"/>
          <a:stretch>
            <a:fillRect/>
          </a:stretch>
        </p:blipFill>
        <p:spPr>
          <a:xfrm>
            <a:off x="7780700" y="4618800"/>
            <a:ext cx="1235634" cy="352155"/>
          </a:xfrm>
          <a:prstGeom prst="rect">
            <a:avLst/>
          </a:prstGeom>
        </p:spPr>
      </p:pic>
      <p:pic>
        <p:nvPicPr>
          <p:cNvPr id="20" name="Picture 26" descr="OCLC_H_PMS.eps">
            <a:extLst>
              <a:ext uri="{FF2B5EF4-FFF2-40B4-BE49-F238E27FC236}">
                <a16:creationId xmlns:a16="http://schemas.microsoft.com/office/drawing/2014/main" id="{69A6A2DB-F37A-9144-AC4B-94B14A62DD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9EC0ABA-0738-2A4F-8FD0-0794D32E913D}"/>
              </a:ext>
            </a:extLst>
          </p:cNvPr>
          <p:cNvSpPr/>
          <p:nvPr userDrawn="1"/>
        </p:nvSpPr>
        <p:spPr>
          <a:xfrm>
            <a:off x="11338" y="3992055"/>
            <a:ext cx="2075972" cy="307777"/>
          </a:xfrm>
          <a:prstGeom prst="rect">
            <a:avLst/>
          </a:prstGeom>
        </p:spPr>
        <p:txBody>
          <a:bodyPr wrap="square">
            <a:spAutoFit/>
          </a:bodyPr>
          <a:lstStyle/>
          <a:p>
            <a:pPr algn="l"/>
            <a:r>
              <a:rPr lang="en-US" sz="1400" b="0" i="0" kern="1200">
                <a:solidFill>
                  <a:srgbClr val="39AFD7"/>
                </a:solidFill>
                <a:effectLst/>
                <a:latin typeface="+mn-lt"/>
                <a:ea typeface="+mn-ea"/>
                <a:cs typeface="+mn-cs"/>
              </a:rPr>
              <a:t> </a:t>
            </a:r>
            <a:r>
              <a:rPr lang="en-US" sz="1400" b="1" i="0" kern="1200">
                <a:solidFill>
                  <a:srgbClr val="39AFD7"/>
                </a:solidFill>
                <a:effectLst/>
                <a:latin typeface="+mn-lt"/>
                <a:ea typeface="+mn-ea"/>
                <a:cs typeface="+mn-cs"/>
              </a:rPr>
              <a:t>#</a:t>
            </a:r>
            <a:r>
              <a:rPr lang="en-US" sz="1400" b="1" i="0" kern="1200" err="1">
                <a:solidFill>
                  <a:srgbClr val="39AFD7"/>
                </a:solidFill>
                <a:effectLst/>
                <a:latin typeface="+mn-lt"/>
                <a:ea typeface="+mn-ea"/>
                <a:cs typeface="+mn-cs"/>
              </a:rPr>
              <a:t>REALMproject</a:t>
            </a:r>
            <a:endParaRPr lang="en-US" sz="400">
              <a:solidFill>
                <a:srgbClr val="39AFD7"/>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49B9B29-5A2C-CB48-B033-99DA0B1FCDC4}"/>
              </a:ext>
            </a:extLst>
          </p:cNvPr>
          <p:cNvSpPr/>
          <p:nvPr userDrawn="1"/>
        </p:nvSpPr>
        <p:spPr>
          <a:xfrm>
            <a:off x="1564291" y="3992055"/>
            <a:ext cx="2075972" cy="307777"/>
          </a:xfrm>
          <a:prstGeom prst="rect">
            <a:avLst/>
          </a:prstGeom>
        </p:spPr>
        <p:txBody>
          <a:bodyPr wrap="square">
            <a:spAutoFit/>
          </a:bodyPr>
          <a:lstStyle/>
          <a:p>
            <a:pPr algn="l"/>
            <a:r>
              <a:rPr lang="en-US" sz="1400" b="1" i="0" kern="1200" err="1">
                <a:solidFill>
                  <a:srgbClr val="39AFD7"/>
                </a:solidFill>
                <a:effectLst/>
                <a:latin typeface="+mn-lt"/>
                <a:ea typeface="+mn-ea"/>
                <a:cs typeface="+mn-cs"/>
              </a:rPr>
              <a:t>oc.lc</a:t>
            </a:r>
            <a:r>
              <a:rPr lang="en-US" sz="1400" b="1" i="0" kern="1200">
                <a:solidFill>
                  <a:srgbClr val="39AFD7"/>
                </a:solidFill>
                <a:effectLst/>
                <a:latin typeface="+mn-lt"/>
                <a:ea typeface="+mn-ea"/>
                <a:cs typeface="+mn-cs"/>
              </a:rPr>
              <a:t>/realm-project</a:t>
            </a:r>
            <a:r>
              <a:rPr lang="en-US" sz="1400" b="0" i="0" kern="1200">
                <a:solidFill>
                  <a:srgbClr val="39AFD7"/>
                </a:solidFill>
                <a:effectLst/>
                <a:latin typeface="+mn-lt"/>
                <a:ea typeface="+mn-ea"/>
                <a:cs typeface="+mn-cs"/>
              </a:rPr>
              <a:t> </a:t>
            </a:r>
            <a:endParaRPr lang="en-US" sz="400">
              <a:solidFill>
                <a:srgbClr val="39AF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blue, table, sign&#10;&#10;Description automatically generated">
            <a:extLst>
              <a:ext uri="{FF2B5EF4-FFF2-40B4-BE49-F238E27FC236}">
                <a16:creationId xmlns:a16="http://schemas.microsoft.com/office/drawing/2014/main" id="{7785F29D-5F7F-1048-BD2F-C19D404C2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9D428C0-3287-48AD-BFAF-A75BCE177E44}"/>
              </a:ext>
            </a:extLst>
          </p:cNvPr>
          <p:cNvSpPr txBox="1">
            <a:spLocks noGrp="1"/>
          </p:cNvSpPr>
          <p:nvPr>
            <p:ph type="title" idx="4294967295"/>
          </p:nvPr>
        </p:nvSpPr>
        <p:spPr>
          <a:xfrm>
            <a:off x="2495006" y="4774168"/>
            <a:ext cx="282157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1F6FC"/>
                </a:solidFill>
                <a:effectLst/>
                <a:uLnTx/>
                <a:uFillTx/>
                <a:latin typeface="+mn-lt"/>
                <a:ea typeface="+mn-ea"/>
                <a:cs typeface="+mn-cs"/>
              </a:rPr>
              <a:t>REALM Project</a:t>
            </a:r>
          </a:p>
        </p:txBody>
      </p:sp>
    </p:spTree>
    <p:extLst>
      <p:ext uri="{BB962C8B-B14F-4D97-AF65-F5344CB8AC3E}">
        <p14:creationId xmlns:p14="http://schemas.microsoft.com/office/powerpoint/2010/main" val="414185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C47840-34A7-445D-9D8B-2315275FED21}"/>
              </a:ext>
            </a:extLst>
          </p:cNvPr>
          <p:cNvSpPr>
            <a:spLocks noGrp="1"/>
          </p:cNvSpPr>
          <p:nvPr>
            <p:ph type="title" idx="4294967295"/>
          </p:nvPr>
        </p:nvSpPr>
        <p:spPr>
          <a:xfrm>
            <a:off x="315259" y="2248584"/>
            <a:ext cx="8174038" cy="646331"/>
          </a:xfrm>
          <a:prstGeom prst="rect">
            <a:avLst/>
          </a:prstGeom>
          <a:noFill/>
          <a:ln w="28575" cmpd="sng">
            <a:noFill/>
            <a:prstDash/>
          </a:ln>
          <a:effectLst/>
        </p:spPr>
        <p:txBody>
          <a:bodyPr rot="0" spcFirstLastPara="0" vertOverflow="overflow" horzOverflow="overflow" vert="horz" wrap="square" lIns="274320" tIns="45720" rIns="27432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all" spc="0" normalizeH="0" baseline="0" noProof="0" dirty="0">
                <a:ln>
                  <a:noFill/>
                </a:ln>
                <a:solidFill>
                  <a:schemeClr val="bg1"/>
                </a:solidFill>
                <a:effectLst/>
                <a:uLnTx/>
                <a:uFillTx/>
                <a:latin typeface="+mn-lt"/>
                <a:ea typeface="+mn-ea"/>
                <a:cs typeface="+mn-cs"/>
              </a:rPr>
              <a:t>Literature review</a:t>
            </a:r>
          </a:p>
        </p:txBody>
      </p:sp>
    </p:spTree>
    <p:extLst>
      <p:ext uri="{BB962C8B-B14F-4D97-AF65-F5344CB8AC3E}">
        <p14:creationId xmlns:p14="http://schemas.microsoft.com/office/powerpoint/2010/main" val="42425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CA7A38-49CE-45CE-9C19-FBDC1B8969F9}"/>
              </a:ext>
            </a:extLst>
          </p:cNvPr>
          <p:cNvSpPr>
            <a:spLocks noGrp="1"/>
          </p:cNvSpPr>
          <p:nvPr>
            <p:ph type="body" sz="quarter" idx="13"/>
          </p:nvPr>
        </p:nvSpPr>
        <p:spPr>
          <a:xfrm>
            <a:off x="1195796" y="1242624"/>
            <a:ext cx="7150687" cy="2920460"/>
          </a:xfrm>
          <a:prstGeom prst="rect">
            <a:avLst/>
          </a:prstGeom>
        </p:spPr>
        <p:txBody>
          <a:bodyPr/>
          <a:lstStyle/>
          <a:p>
            <a:pPr marL="0" indent="0">
              <a:buNone/>
            </a:pPr>
            <a:r>
              <a:rPr lang="en-US" sz="1800">
                <a:solidFill>
                  <a:schemeClr val="tx1"/>
                </a:solidFill>
              </a:rPr>
              <a:t>How might the virus spread through public library general operations?</a:t>
            </a:r>
            <a:br>
              <a:rPr lang="en-US" sz="1800">
                <a:solidFill>
                  <a:schemeClr val="tx1"/>
                </a:solidFill>
              </a:rPr>
            </a:br>
            <a:br>
              <a:rPr lang="en-US" sz="1800">
                <a:solidFill>
                  <a:schemeClr val="tx1"/>
                </a:solidFill>
              </a:rPr>
            </a:br>
            <a:r>
              <a:rPr lang="en-US" sz="1800">
                <a:solidFill>
                  <a:schemeClr val="tx1"/>
                </a:solidFill>
              </a:rPr>
              <a:t>How long does the virus survive on material surfaces through environmental attenuation? (Virus dying naturally, without intervention.)</a:t>
            </a:r>
            <a:br>
              <a:rPr lang="en-US" sz="1800">
                <a:solidFill>
                  <a:schemeClr val="tx1"/>
                </a:solidFill>
              </a:rPr>
            </a:br>
            <a:br>
              <a:rPr lang="en-US" sz="1800">
                <a:solidFill>
                  <a:schemeClr val="tx1"/>
                </a:solidFill>
              </a:rPr>
            </a:br>
            <a:r>
              <a:rPr lang="en-US" sz="1800">
                <a:solidFill>
                  <a:schemeClr val="tx1"/>
                </a:solidFill>
              </a:rPr>
              <a:t>How effective are various prevention and decontamination measures that are readily available to public libraries in the near term? (Cleaning agents, PPE, shields, etc.)</a:t>
            </a:r>
          </a:p>
          <a:p>
            <a:pPr marL="0" indent="0">
              <a:buNone/>
            </a:pPr>
            <a:endParaRPr lang="en-US"/>
          </a:p>
        </p:txBody>
      </p:sp>
      <p:sp>
        <p:nvSpPr>
          <p:cNvPr id="3" name="Text Placeholder 2">
            <a:extLst>
              <a:ext uri="{FF2B5EF4-FFF2-40B4-BE49-F238E27FC236}">
                <a16:creationId xmlns:a16="http://schemas.microsoft.com/office/drawing/2014/main" id="{51701552-0C66-4D8F-969C-A5D28F8FD106}"/>
              </a:ext>
            </a:extLst>
          </p:cNvPr>
          <p:cNvSpPr>
            <a:spLocks noGrp="1"/>
          </p:cNvSpPr>
          <p:nvPr>
            <p:ph type="title" idx="4294967295"/>
          </p:nvPr>
        </p:nvSpPr>
        <p:spPr>
          <a:xfrm>
            <a:off x="290946" y="241436"/>
            <a:ext cx="8055537" cy="748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Phase 1 literature review questions</a:t>
            </a:r>
          </a:p>
        </p:txBody>
      </p:sp>
      <p:sp>
        <p:nvSpPr>
          <p:cNvPr id="12" name="Rectangle 11">
            <a:extLst>
              <a:ext uri="{FF2B5EF4-FFF2-40B4-BE49-F238E27FC236}">
                <a16:creationId xmlns:a16="http://schemas.microsoft.com/office/drawing/2014/main" id="{F44DC24D-8BE0-FA44-AF8E-54B61456F9E0}"/>
              </a:ext>
              <a:ext uri="{C183D7F6-B498-43B3-948B-1728B52AA6E4}">
                <adec:decorative xmlns:adec="http://schemas.microsoft.com/office/drawing/2017/decorative" val="1"/>
              </a:ext>
            </a:extLst>
          </p:cNvPr>
          <p:cNvSpPr/>
          <p:nvPr/>
        </p:nvSpPr>
        <p:spPr>
          <a:xfrm>
            <a:off x="290946" y="1160940"/>
            <a:ext cx="748145" cy="74814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highlight>
                <a:srgbClr val="39AFD7"/>
              </a:highlight>
            </a:endParaRPr>
          </a:p>
        </p:txBody>
      </p:sp>
      <p:sp>
        <p:nvSpPr>
          <p:cNvPr id="13" name="Rectangle 12">
            <a:extLst>
              <a:ext uri="{FF2B5EF4-FFF2-40B4-BE49-F238E27FC236}">
                <a16:creationId xmlns:a16="http://schemas.microsoft.com/office/drawing/2014/main" id="{5521D198-AC6B-5242-B629-133AF0DE1F98}"/>
              </a:ext>
              <a:ext uri="{C183D7F6-B498-43B3-948B-1728B52AA6E4}">
                <adec:decorative xmlns:adec="http://schemas.microsoft.com/office/drawing/2017/decorative" val="1"/>
              </a:ext>
            </a:extLst>
          </p:cNvPr>
          <p:cNvSpPr/>
          <p:nvPr/>
        </p:nvSpPr>
        <p:spPr>
          <a:xfrm>
            <a:off x="290946" y="2248010"/>
            <a:ext cx="748145" cy="7481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415F6E-0852-8447-B398-C7D76EC157DD}"/>
              </a:ext>
              <a:ext uri="{C183D7F6-B498-43B3-948B-1728B52AA6E4}">
                <adec:decorative xmlns:adec="http://schemas.microsoft.com/office/drawing/2017/decorative" val="1"/>
              </a:ext>
            </a:extLst>
          </p:cNvPr>
          <p:cNvSpPr/>
          <p:nvPr/>
        </p:nvSpPr>
        <p:spPr>
          <a:xfrm>
            <a:off x="290946" y="3335080"/>
            <a:ext cx="748145" cy="748145"/>
          </a:xfrm>
          <a:prstGeom prst="rect">
            <a:avLst/>
          </a:prstGeom>
          <a:solidFill>
            <a:srgbClr val="38B0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7D5150-6927-0242-B3FD-1D91B83DAC1A}"/>
              </a:ext>
            </a:extLst>
          </p:cNvPr>
          <p:cNvSpPr txBox="1"/>
          <p:nvPr/>
        </p:nvSpPr>
        <p:spPr>
          <a:xfrm>
            <a:off x="447651" y="1242624"/>
            <a:ext cx="434734" cy="584775"/>
          </a:xfrm>
          <a:prstGeom prst="rect">
            <a:avLst/>
          </a:prstGeom>
          <a:noFill/>
        </p:spPr>
        <p:txBody>
          <a:bodyPr wrap="none" rtlCol="0">
            <a:spAutoFit/>
          </a:bodyPr>
          <a:lstStyle/>
          <a:p>
            <a:r>
              <a:rPr lang="en-US" sz="3200" b="1">
                <a:solidFill>
                  <a:schemeClr val="bg1"/>
                </a:solidFill>
              </a:rPr>
              <a:t>?</a:t>
            </a:r>
          </a:p>
        </p:txBody>
      </p:sp>
      <p:sp>
        <p:nvSpPr>
          <p:cNvPr id="17" name="TextBox 16">
            <a:extLst>
              <a:ext uri="{FF2B5EF4-FFF2-40B4-BE49-F238E27FC236}">
                <a16:creationId xmlns:a16="http://schemas.microsoft.com/office/drawing/2014/main" id="{2C7CD4EF-9B1A-9543-9A70-997A77E3F092}"/>
              </a:ext>
            </a:extLst>
          </p:cNvPr>
          <p:cNvSpPr txBox="1"/>
          <p:nvPr/>
        </p:nvSpPr>
        <p:spPr>
          <a:xfrm>
            <a:off x="447651" y="2323400"/>
            <a:ext cx="434734" cy="584775"/>
          </a:xfrm>
          <a:prstGeom prst="rect">
            <a:avLst/>
          </a:prstGeom>
          <a:noFill/>
        </p:spPr>
        <p:txBody>
          <a:bodyPr wrap="none" rtlCol="0">
            <a:spAutoFit/>
          </a:bodyPr>
          <a:lstStyle/>
          <a:p>
            <a:r>
              <a:rPr lang="en-US" sz="3200" b="1">
                <a:solidFill>
                  <a:schemeClr val="bg1"/>
                </a:solidFill>
              </a:rPr>
              <a:t>?</a:t>
            </a:r>
          </a:p>
        </p:txBody>
      </p:sp>
      <p:sp>
        <p:nvSpPr>
          <p:cNvPr id="18" name="TextBox 17">
            <a:extLst>
              <a:ext uri="{FF2B5EF4-FFF2-40B4-BE49-F238E27FC236}">
                <a16:creationId xmlns:a16="http://schemas.microsoft.com/office/drawing/2014/main" id="{00CEB0A1-EDF7-3241-807D-F6E4AAE48C4F}"/>
              </a:ext>
            </a:extLst>
          </p:cNvPr>
          <p:cNvSpPr txBox="1"/>
          <p:nvPr/>
        </p:nvSpPr>
        <p:spPr>
          <a:xfrm>
            <a:off x="447651" y="3406174"/>
            <a:ext cx="434734" cy="584775"/>
          </a:xfrm>
          <a:prstGeom prst="rect">
            <a:avLst/>
          </a:prstGeom>
          <a:noFill/>
        </p:spPr>
        <p:txBody>
          <a:bodyPr wrap="none" rtlCol="0">
            <a:spAutoFit/>
          </a:bodyPr>
          <a:lstStyle/>
          <a:p>
            <a:r>
              <a:rPr lang="en-US" sz="3200" b="1">
                <a:solidFill>
                  <a:schemeClr val="bg1"/>
                </a:solidFill>
              </a:rPr>
              <a:t>?</a:t>
            </a:r>
          </a:p>
        </p:txBody>
      </p:sp>
    </p:spTree>
    <p:extLst>
      <p:ext uri="{BB962C8B-B14F-4D97-AF65-F5344CB8AC3E}">
        <p14:creationId xmlns:p14="http://schemas.microsoft.com/office/powerpoint/2010/main" val="890203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title" idx="4294967295"/>
          </p:nvPr>
        </p:nvSpPr>
        <p:spPr>
          <a:xfrm>
            <a:off x="352426" y="324110"/>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State of COVID-19 research </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352426" y="1045087"/>
            <a:ext cx="5423906" cy="3059650"/>
          </a:xfrm>
        </p:spPr>
        <p:txBody>
          <a:bodyPr vert="horz" anchor="t"/>
          <a:lstStyle/>
          <a:p>
            <a:pPr>
              <a:spcAft>
                <a:spcPts val="600"/>
              </a:spcAft>
            </a:pPr>
            <a:r>
              <a:rPr lang="en-US" sz="1600" dirty="0"/>
              <a:t>Because SARS-CoV-2 is emerging, knowledge about it is a work in progress; scientists are actively working to study and understand the virus. </a:t>
            </a:r>
          </a:p>
          <a:p>
            <a:pPr>
              <a:spcAft>
                <a:spcPts val="600"/>
              </a:spcAft>
            </a:pPr>
            <a:r>
              <a:rPr lang="en-US" sz="1600" b="1" dirty="0"/>
              <a:t>The human infectious dose is still unknown</a:t>
            </a:r>
            <a:r>
              <a:rPr lang="en-US" sz="1600" dirty="0"/>
              <a:t>. Studies of other viruses (e.g. SARS-</a:t>
            </a:r>
            <a:r>
              <a:rPr lang="en-US" sz="1600" dirty="0" err="1"/>
              <a:t>CoV</a:t>
            </a:r>
            <a:r>
              <a:rPr lang="en-US" sz="1600" dirty="0"/>
              <a:t>, MERS, influenza) have shown a wide range.</a:t>
            </a:r>
          </a:p>
          <a:p>
            <a:pPr>
              <a:spcAft>
                <a:spcPts val="600"/>
              </a:spcAft>
            </a:pPr>
            <a:r>
              <a:rPr lang="en-US" sz="1600" dirty="0"/>
              <a:t>More empirical studies and peer-reviewed publications are needed to verify, expand, correct, and refute results from early work and fill in gaps in the research.</a:t>
            </a:r>
          </a:p>
          <a:p>
            <a:pPr>
              <a:spcAft>
                <a:spcPts val="600"/>
              </a:spcAft>
            </a:pPr>
            <a:r>
              <a:rPr lang="en-US" sz="1600" dirty="0"/>
              <a:t>First literature review was completed in May. </a:t>
            </a:r>
          </a:p>
          <a:p>
            <a:pPr>
              <a:spcAft>
                <a:spcPts val="600"/>
              </a:spcAft>
            </a:pPr>
            <a:r>
              <a:rPr lang="en-US" sz="1600" dirty="0"/>
              <a:t>A second review is underway now.</a:t>
            </a:r>
          </a:p>
        </p:txBody>
      </p:sp>
      <p:pic>
        <p:nvPicPr>
          <p:cNvPr id="5" name="Picture 4">
            <a:extLst>
              <a:ext uri="{FF2B5EF4-FFF2-40B4-BE49-F238E27FC236}">
                <a16:creationId xmlns:a16="http://schemas.microsoft.com/office/drawing/2014/main" id="{FE29AF40-D1E9-40EA-8848-F088457F7272}"/>
              </a:ext>
              <a:ext uri="{C183D7F6-B498-43B3-948B-1728B52AA6E4}">
                <adec:decorative xmlns:adec="http://schemas.microsoft.com/office/drawing/2017/decorative" val="1"/>
              </a:ext>
            </a:extLst>
          </p:cNvPr>
          <p:cNvPicPr>
            <a:picLocks noChangeAspect="1"/>
          </p:cNvPicPr>
          <p:nvPr/>
        </p:nvPicPr>
        <p:blipFill rotWithShape="1">
          <a:blip r:embed="rId3"/>
          <a:srcRect l="19227" r="19450"/>
          <a:stretch/>
        </p:blipFill>
        <p:spPr>
          <a:xfrm>
            <a:off x="6081132" y="1604093"/>
            <a:ext cx="2607518" cy="2387213"/>
          </a:xfrm>
          <a:prstGeom prst="rect">
            <a:avLst/>
          </a:prstGeom>
        </p:spPr>
      </p:pic>
    </p:spTree>
    <p:extLst>
      <p:ext uri="{BB962C8B-B14F-4D97-AF65-F5344CB8AC3E}">
        <p14:creationId xmlns:p14="http://schemas.microsoft.com/office/powerpoint/2010/main" val="377990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F6856-9157-45C8-889A-157832D0BEBD}"/>
              </a:ext>
            </a:extLst>
          </p:cNvPr>
          <p:cNvSpPr>
            <a:spLocks noGrp="1"/>
          </p:cNvSpPr>
          <p:nvPr>
            <p:ph type="title" idx="4294967295"/>
          </p:nvPr>
        </p:nvSpPr>
        <p:spPr>
          <a:xfrm>
            <a:off x="340786" y="343304"/>
            <a:ext cx="2952541" cy="39387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Literature Review Process</a:t>
            </a:r>
          </a:p>
        </p:txBody>
      </p:sp>
      <p:graphicFrame>
        <p:nvGraphicFramePr>
          <p:cNvPr id="9" name="Content Placeholder 2" descr="Search term development. Relevancy review of search results. QC of relevancy reviews. Abstracting and summarizing relevant articles. Writing first draft. Revising/finalizing draft. ">
            <a:extLst>
              <a:ext uri="{FF2B5EF4-FFF2-40B4-BE49-F238E27FC236}">
                <a16:creationId xmlns:a16="http://schemas.microsoft.com/office/drawing/2014/main" id="{9FF40A12-2262-4444-8224-2B95C0D55926}"/>
              </a:ext>
            </a:extLst>
          </p:cNvPr>
          <p:cNvGraphicFramePr>
            <a:graphicFrameLocks/>
          </p:cNvGraphicFramePr>
          <p:nvPr>
            <p:extLst>
              <p:ext uri="{D42A27DB-BD31-4B8C-83A1-F6EECF244321}">
                <p14:modId xmlns:p14="http://schemas.microsoft.com/office/powerpoint/2010/main" val="2112388471"/>
              </p:ext>
            </p:extLst>
          </p:nvPr>
        </p:nvGraphicFramePr>
        <p:xfrm>
          <a:off x="3908503" y="240390"/>
          <a:ext cx="4686300" cy="424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394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title" idx="4294967295"/>
          </p:nvPr>
        </p:nvSpPr>
        <p:spPr>
          <a:xfrm>
            <a:off x="340786" y="114708"/>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How the virus spreads</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200722" y="925642"/>
            <a:ext cx="5796161" cy="3574047"/>
          </a:xfrm>
        </p:spPr>
        <p:txBody>
          <a:bodyPr vert="horz" anchor="t">
            <a:normAutofit/>
          </a:bodyPr>
          <a:lstStyle/>
          <a:p>
            <a:pPr marL="0" indent="0">
              <a:buNone/>
            </a:pPr>
            <a:r>
              <a:rPr lang="en-US" sz="1600"/>
              <a:t>From the review of published scientific literature:</a:t>
            </a:r>
          </a:p>
          <a:p>
            <a:r>
              <a:rPr lang="en-US" sz="1600"/>
              <a:t>SARS-CoV-2 is generally thought to spread via </a:t>
            </a:r>
            <a:endParaRPr lang="en-US" sz="1600">
              <a:cs typeface="Arial"/>
            </a:endParaRPr>
          </a:p>
          <a:p>
            <a:pPr lvl="1">
              <a:buFont typeface="+mj-lt"/>
              <a:buAutoNum type="arabicPeriod"/>
            </a:pPr>
            <a:r>
              <a:rPr lang="en-US" sz="1400"/>
              <a:t>Direct transmission: virus-containing water droplets expelled from infected persons </a:t>
            </a:r>
            <a:endParaRPr lang="en-US" sz="1400">
              <a:cs typeface="Arial"/>
            </a:endParaRPr>
          </a:p>
          <a:p>
            <a:pPr lvl="1">
              <a:buFont typeface="+mj-lt"/>
              <a:buAutoNum type="arabicPeriod"/>
            </a:pPr>
            <a:r>
              <a:rPr lang="en-US" sz="1400"/>
              <a:t>Indirect transmission: objects, or fomites, can harbor the virus for an extended period of time  after being contaminated by an infected individual</a:t>
            </a:r>
            <a:endParaRPr lang="en-US" sz="1400">
              <a:cs typeface="Arial"/>
            </a:endParaRPr>
          </a:p>
          <a:p>
            <a:r>
              <a:rPr lang="en-US" sz="1600"/>
              <a:t>Other areas that require more exploration are aerosol particle transmission and human matter (in solid and aerosol)</a:t>
            </a:r>
            <a:endParaRPr lang="en-US" sz="1600">
              <a:cs typeface="Arial"/>
            </a:endParaRPr>
          </a:p>
          <a:p>
            <a:r>
              <a:rPr lang="en-US" sz="1600"/>
              <a:t>Environmental factors such as humidity, temperature, ventilation/air flow, and air conditioning may also affect the spread of SARS-CoV-2 </a:t>
            </a:r>
            <a:endParaRPr lang="en-US" sz="1600">
              <a:cs typeface="Arial"/>
            </a:endParaRPr>
          </a:p>
        </p:txBody>
      </p:sp>
      <p:pic>
        <p:nvPicPr>
          <p:cNvPr id="5" name="Picture 4" descr="Close up of a man sneezing and expelling droplets.">
            <a:extLst>
              <a:ext uri="{FF2B5EF4-FFF2-40B4-BE49-F238E27FC236}">
                <a16:creationId xmlns:a16="http://schemas.microsoft.com/office/drawing/2014/main" id="{3EE12789-68B0-4B6E-AA4D-2AD5A8F56BA5}"/>
              </a:ext>
            </a:extLst>
          </p:cNvPr>
          <p:cNvPicPr>
            <a:picLocks noChangeAspect="1"/>
          </p:cNvPicPr>
          <p:nvPr/>
        </p:nvPicPr>
        <p:blipFill>
          <a:blip r:embed="rId3"/>
          <a:stretch>
            <a:fillRect/>
          </a:stretch>
        </p:blipFill>
        <p:spPr>
          <a:xfrm>
            <a:off x="6146906" y="921833"/>
            <a:ext cx="2743200" cy="1491916"/>
          </a:xfrm>
          <a:prstGeom prst="rect">
            <a:avLst/>
          </a:prstGeom>
        </p:spPr>
      </p:pic>
      <p:pic>
        <p:nvPicPr>
          <p:cNvPr id="8" name="Picture 7" descr="A library shelf full of books.">
            <a:extLst>
              <a:ext uri="{FF2B5EF4-FFF2-40B4-BE49-F238E27FC236}">
                <a16:creationId xmlns:a16="http://schemas.microsoft.com/office/drawing/2014/main" id="{9DFB43AF-B7E0-4D98-8055-58A59B6DED31}"/>
              </a:ext>
            </a:extLst>
          </p:cNvPr>
          <p:cNvPicPr>
            <a:picLocks noChangeAspect="1"/>
          </p:cNvPicPr>
          <p:nvPr/>
        </p:nvPicPr>
        <p:blipFill>
          <a:blip r:embed="rId4"/>
          <a:stretch>
            <a:fillRect/>
          </a:stretch>
        </p:blipFill>
        <p:spPr>
          <a:xfrm>
            <a:off x="6146906" y="2729752"/>
            <a:ext cx="2743200" cy="1543050"/>
          </a:xfrm>
          <a:prstGeom prst="rect">
            <a:avLst/>
          </a:prstGeom>
        </p:spPr>
      </p:pic>
    </p:spTree>
    <p:extLst>
      <p:ext uri="{BB962C8B-B14F-4D97-AF65-F5344CB8AC3E}">
        <p14:creationId xmlns:p14="http://schemas.microsoft.com/office/powerpoint/2010/main" val="409643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title" idx="4294967295"/>
          </p:nvPr>
        </p:nvSpPr>
        <p:spPr>
          <a:xfrm>
            <a:off x="340786" y="114708"/>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Survival of virus on surfaces</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340785" y="801149"/>
            <a:ext cx="5488515" cy="3763035"/>
          </a:xfrm>
        </p:spPr>
        <p:txBody>
          <a:bodyPr vert="horz" anchor="t"/>
          <a:lstStyle/>
          <a:p>
            <a:pPr marL="0" indent="0">
              <a:buNone/>
            </a:pPr>
            <a:r>
              <a:rPr lang="en-US" sz="1600">
                <a:ea typeface="+mn-lt"/>
                <a:cs typeface="+mn-lt"/>
              </a:rPr>
              <a:t>From the review of published scientific literature:</a:t>
            </a:r>
            <a:endParaRPr lang="en-US">
              <a:ea typeface="+mn-lt"/>
              <a:cs typeface="+mn-lt"/>
            </a:endParaRPr>
          </a:p>
          <a:p>
            <a:r>
              <a:rPr lang="en-US" sz="1600"/>
              <a:t>If SARS-CoV-2 is transferred to a physical surface, its survival time appears to vary based on material composition and roughness, before dying off on its own through natural attenuation. </a:t>
            </a:r>
            <a:endParaRPr lang="en-US"/>
          </a:p>
          <a:p>
            <a:r>
              <a:rPr lang="en-US" sz="1600"/>
              <a:t>A few early studies (not peer-reviewed) reported that the virus may survive longer on plastics and stainless steel than on paper products and other metals, such as copper. </a:t>
            </a:r>
          </a:p>
          <a:p>
            <a:r>
              <a:rPr lang="en-US" sz="1600"/>
              <a:t>However, it is not possible to draw firm conclusions from the results:</a:t>
            </a:r>
          </a:p>
          <a:p>
            <a:pPr lvl="1"/>
            <a:r>
              <a:rPr lang="en-US" sz="1200"/>
              <a:t>Small number of studies</a:t>
            </a:r>
          </a:p>
          <a:p>
            <a:pPr lvl="1"/>
            <a:r>
              <a:rPr lang="en-US" sz="1200"/>
              <a:t>Inconsistent experimental design</a:t>
            </a:r>
          </a:p>
        </p:txBody>
      </p:sp>
      <p:pic>
        <p:nvPicPr>
          <p:cNvPr id="4" name="Picture 3" descr="A picture containing sitting, table&#10;&#10;Description automatically generated">
            <a:extLst>
              <a:ext uri="{FF2B5EF4-FFF2-40B4-BE49-F238E27FC236}">
                <a16:creationId xmlns:a16="http://schemas.microsoft.com/office/drawing/2014/main" id="{0140D8EB-6EBF-4AF6-96DF-7873657D8CC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r="48954"/>
          <a:stretch/>
        </p:blipFill>
        <p:spPr>
          <a:xfrm>
            <a:off x="6411387" y="801149"/>
            <a:ext cx="1960618" cy="1413757"/>
          </a:xfrm>
          <a:prstGeom prst="rect">
            <a:avLst/>
          </a:prstGeom>
        </p:spPr>
      </p:pic>
      <p:pic>
        <p:nvPicPr>
          <p:cNvPr id="8" name="Picture 7">
            <a:extLst>
              <a:ext uri="{FF2B5EF4-FFF2-40B4-BE49-F238E27FC236}">
                <a16:creationId xmlns:a16="http://schemas.microsoft.com/office/drawing/2014/main" id="{D3D25AD7-4786-4893-84E3-878E23046F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11387" y="2475775"/>
            <a:ext cx="1883827" cy="1414395"/>
          </a:xfrm>
          <a:prstGeom prst="rect">
            <a:avLst/>
          </a:prstGeom>
        </p:spPr>
      </p:pic>
    </p:spTree>
    <p:extLst>
      <p:ext uri="{BB962C8B-B14F-4D97-AF65-F5344CB8AC3E}">
        <p14:creationId xmlns:p14="http://schemas.microsoft.com/office/powerpoint/2010/main" val="279788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title" idx="4294967295"/>
          </p:nvPr>
        </p:nvSpPr>
        <p:spPr>
          <a:xfrm>
            <a:off x="340786" y="114708"/>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Prevention and decontamination</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474635" y="801149"/>
            <a:ext cx="5056149" cy="3540391"/>
          </a:xfrm>
        </p:spPr>
        <p:txBody>
          <a:bodyPr vert="horz" anchor="t">
            <a:normAutofit fontScale="92500" lnSpcReduction="20000"/>
          </a:bodyPr>
          <a:lstStyle/>
          <a:p>
            <a:pPr marL="0" indent="0">
              <a:lnSpc>
                <a:spcPct val="120000"/>
              </a:lnSpc>
              <a:buNone/>
            </a:pPr>
            <a:r>
              <a:rPr lang="en-US" sz="1600"/>
              <a:t>Researchers suggested several feasible, low-cost options for reducing the presence of SARS-CoV-2, which may help keep prevent spread:</a:t>
            </a:r>
            <a:endParaRPr lang="en-US">
              <a:cs typeface="Arial"/>
            </a:endParaRPr>
          </a:p>
          <a:p>
            <a:pPr lvl="1"/>
            <a:r>
              <a:rPr lang="en-US" sz="1600" b="1"/>
              <a:t>Clean surfaces often</a:t>
            </a:r>
            <a:endParaRPr lang="en-US" sz="1600"/>
          </a:p>
          <a:p>
            <a:pPr lvl="1"/>
            <a:r>
              <a:rPr lang="en-US" sz="1600" b="1"/>
              <a:t>Practice social distancing</a:t>
            </a:r>
            <a:endParaRPr lang="en-US" sz="1600"/>
          </a:p>
          <a:p>
            <a:pPr lvl="1"/>
            <a:r>
              <a:rPr lang="en-US" sz="1600" b="1"/>
              <a:t>Wash hands frequently</a:t>
            </a:r>
            <a:endParaRPr lang="en-US" sz="1600"/>
          </a:p>
          <a:p>
            <a:pPr lvl="1"/>
            <a:r>
              <a:rPr lang="en-US" sz="1600" b="1"/>
              <a:t>Wear personal protective equipment (PPE)</a:t>
            </a:r>
            <a:endParaRPr lang="en-US" sz="1600"/>
          </a:p>
          <a:p>
            <a:pPr marL="457200" lvl="1" indent="0">
              <a:buNone/>
            </a:pPr>
            <a:endParaRPr lang="en-US" sz="1400"/>
          </a:p>
          <a:p>
            <a:pPr marL="57150" indent="0">
              <a:lnSpc>
                <a:spcPct val="120000"/>
              </a:lnSpc>
              <a:buNone/>
            </a:pPr>
            <a:r>
              <a:rPr lang="en-US" sz="1600"/>
              <a:t>Other factors that may impact survivability and help control spread may be ways that need more studies to find out if they work:</a:t>
            </a:r>
            <a:endParaRPr lang="en-US" sz="1600">
              <a:cs typeface="Arial"/>
            </a:endParaRPr>
          </a:p>
          <a:p>
            <a:pPr lvl="1"/>
            <a:r>
              <a:rPr lang="en-US" sz="1600" b="1"/>
              <a:t>Heat treatment</a:t>
            </a:r>
          </a:p>
          <a:p>
            <a:pPr lvl="1"/>
            <a:r>
              <a:rPr lang="en-US" sz="1600" b="1"/>
              <a:t>Sunlight and other light-based treatments</a:t>
            </a:r>
          </a:p>
          <a:p>
            <a:pPr lvl="1"/>
            <a:r>
              <a:rPr lang="en-US" sz="1600" b="1"/>
              <a:t>Ventilation systems</a:t>
            </a:r>
          </a:p>
          <a:p>
            <a:pPr lvl="1"/>
            <a:r>
              <a:rPr lang="en-US" sz="1600" b="1"/>
              <a:t>Open spaces</a:t>
            </a:r>
          </a:p>
        </p:txBody>
      </p:sp>
      <p:pic>
        <p:nvPicPr>
          <p:cNvPr id="5" name="Picture 4" descr="People sitting in socially distant circles in a field of grass. ">
            <a:extLst>
              <a:ext uri="{FF2B5EF4-FFF2-40B4-BE49-F238E27FC236}">
                <a16:creationId xmlns:a16="http://schemas.microsoft.com/office/drawing/2014/main" id="{0E8E9205-B92C-4C9E-BD35-498E3CCBB8A1}"/>
              </a:ext>
            </a:extLst>
          </p:cNvPr>
          <p:cNvPicPr>
            <a:picLocks noChangeAspect="1"/>
          </p:cNvPicPr>
          <p:nvPr/>
        </p:nvPicPr>
        <p:blipFill rotWithShape="1">
          <a:blip r:embed="rId3"/>
          <a:srcRect r="35643"/>
          <a:stretch/>
        </p:blipFill>
        <p:spPr>
          <a:xfrm>
            <a:off x="5838424" y="1047809"/>
            <a:ext cx="2941510" cy="3047070"/>
          </a:xfrm>
          <a:prstGeom prst="rect">
            <a:avLst/>
          </a:prstGeom>
        </p:spPr>
      </p:pic>
    </p:spTree>
    <p:extLst>
      <p:ext uri="{BB962C8B-B14F-4D97-AF65-F5344CB8AC3E}">
        <p14:creationId xmlns:p14="http://schemas.microsoft.com/office/powerpoint/2010/main" val="86505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40016B-1FBB-413A-AD9D-644B5460DC6F}"/>
              </a:ext>
            </a:extLst>
          </p:cNvPr>
          <p:cNvSpPr>
            <a:spLocks noGrp="1"/>
          </p:cNvSpPr>
          <p:nvPr>
            <p:ph type="title" idx="4294967295"/>
          </p:nvPr>
        </p:nvSpPr>
        <p:spPr>
          <a:xfrm>
            <a:off x="315259" y="2248584"/>
            <a:ext cx="8174038" cy="646331"/>
          </a:xfrm>
          <a:prstGeom prst="rect">
            <a:avLst/>
          </a:prstGeom>
          <a:noFill/>
          <a:ln w="28575" cmpd="sng">
            <a:noFill/>
            <a:prstDash/>
          </a:ln>
          <a:effectLst/>
        </p:spPr>
        <p:txBody>
          <a:bodyPr rot="0" spcFirstLastPara="0" vertOverflow="overflow" horzOverflow="overflow" vert="horz" wrap="square" lIns="274320" tIns="45720" rIns="27432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all" spc="0" normalizeH="0" baseline="0" noProof="0" dirty="0">
                <a:ln>
                  <a:noFill/>
                </a:ln>
                <a:solidFill>
                  <a:schemeClr val="bg1"/>
                </a:solidFill>
                <a:effectLst/>
                <a:uLnTx/>
                <a:uFillTx/>
                <a:latin typeface="+mn-lt"/>
                <a:ea typeface="+mn-ea"/>
                <a:cs typeface="+mn-cs"/>
              </a:rPr>
              <a:t>LAB TESTING</a:t>
            </a:r>
          </a:p>
        </p:txBody>
      </p:sp>
      <p:pic>
        <p:nvPicPr>
          <p:cNvPr id="5" name="Picture 4" descr="Gloved hands handling library materials in a lab.">
            <a:extLst>
              <a:ext uri="{FF2B5EF4-FFF2-40B4-BE49-F238E27FC236}">
                <a16:creationId xmlns:a16="http://schemas.microsoft.com/office/drawing/2014/main" id="{2462FE61-089A-462D-982A-3BD259B080D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5000" contrast="26000"/>
                    </a14:imgEffect>
                  </a14:imgLayer>
                </a14:imgProps>
              </a:ext>
              <a:ext uri="{28A0092B-C50C-407E-A947-70E740481C1C}">
                <a14:useLocalDpi xmlns:a14="http://schemas.microsoft.com/office/drawing/2010/main"/>
              </a:ext>
            </a:extLst>
          </a:blip>
          <a:stretch>
            <a:fillRect/>
          </a:stretch>
        </p:blipFill>
        <p:spPr>
          <a:xfrm>
            <a:off x="4501663" y="780015"/>
            <a:ext cx="3905060" cy="2937138"/>
          </a:xfrm>
          <a:prstGeom prst="rect">
            <a:avLst/>
          </a:prstGeom>
        </p:spPr>
      </p:pic>
    </p:spTree>
    <p:extLst>
      <p:ext uri="{BB962C8B-B14F-4D97-AF65-F5344CB8AC3E}">
        <p14:creationId xmlns:p14="http://schemas.microsoft.com/office/powerpoint/2010/main" val="263171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42E34-22B6-48C4-9A82-A8B33181064F}"/>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Testing overview</a:t>
            </a:r>
          </a:p>
        </p:txBody>
      </p:sp>
      <p:sp>
        <p:nvSpPr>
          <p:cNvPr id="3" name="Text Placeholder 2">
            <a:extLst>
              <a:ext uri="{FF2B5EF4-FFF2-40B4-BE49-F238E27FC236}">
                <a16:creationId xmlns:a16="http://schemas.microsoft.com/office/drawing/2014/main" id="{2719F267-6479-472B-81E5-5491753D5563}"/>
              </a:ext>
            </a:extLst>
          </p:cNvPr>
          <p:cNvSpPr>
            <a:spLocks noGrp="1"/>
          </p:cNvSpPr>
          <p:nvPr>
            <p:ph type="body" sz="quarter" idx="12"/>
          </p:nvPr>
        </p:nvSpPr>
        <p:spPr>
          <a:xfrm>
            <a:off x="302040" y="1029746"/>
            <a:ext cx="5379222" cy="3201601"/>
          </a:xfrm>
        </p:spPr>
        <p:txBody>
          <a:bodyPr vert="horz" anchor="t">
            <a:noAutofit/>
          </a:bodyPr>
          <a:lstStyle/>
          <a:p>
            <a:pPr marL="0" indent="0">
              <a:buNone/>
            </a:pPr>
            <a:r>
              <a:rPr lang="en-US" sz="1400" dirty="0"/>
              <a:t>Objectives</a:t>
            </a:r>
            <a:endParaRPr lang="en-US" sz="1400" dirty="0">
              <a:cs typeface="Arial"/>
            </a:endParaRPr>
          </a:p>
          <a:p>
            <a:r>
              <a:rPr lang="en-US" sz="1400" dirty="0"/>
              <a:t>Determine the effect of ambient environmental conditions on the SARS-CoV-2 virus when applied to common materials found in libraries, archives, and museums</a:t>
            </a:r>
            <a:endParaRPr lang="en-US" sz="1400" dirty="0">
              <a:cs typeface="Arial"/>
            </a:endParaRPr>
          </a:p>
          <a:p>
            <a:r>
              <a:rPr lang="en-US" sz="1400" dirty="0"/>
              <a:t>Provide data to consider for selecting potential quarantine durations before materials can return to public circulation</a:t>
            </a:r>
            <a:endParaRPr lang="en-US" sz="1400" dirty="0">
              <a:cs typeface="Arial"/>
            </a:endParaRPr>
          </a:p>
          <a:p>
            <a:pPr marL="0" indent="0">
              <a:buNone/>
            </a:pPr>
            <a:endParaRPr lang="en-US" sz="1400" dirty="0">
              <a:cs typeface="Arial"/>
            </a:endParaRPr>
          </a:p>
          <a:p>
            <a:pPr marL="0" indent="0">
              <a:buNone/>
            </a:pPr>
            <a:r>
              <a:rPr lang="en-US" sz="1400" dirty="0"/>
              <a:t>Experimental design</a:t>
            </a:r>
            <a:endParaRPr lang="en-US" sz="1400" dirty="0">
              <a:cs typeface="Arial"/>
            </a:endParaRPr>
          </a:p>
          <a:p>
            <a:r>
              <a:rPr lang="en-US" sz="1400" dirty="0"/>
              <a:t>5 test rounds, 5 material types per round</a:t>
            </a:r>
            <a:endParaRPr lang="en-US" sz="1400" dirty="0">
              <a:cs typeface="Arial"/>
            </a:endParaRPr>
          </a:p>
          <a:p>
            <a:r>
              <a:rPr lang="en-US" sz="1400" dirty="0"/>
              <a:t>Droplets of live virus applied to material surface via ‘fake spit’</a:t>
            </a:r>
            <a:endParaRPr lang="en-US" sz="1400" dirty="0">
              <a:cs typeface="Arial"/>
            </a:endParaRPr>
          </a:p>
          <a:p>
            <a:r>
              <a:rPr lang="en-US" sz="1400" dirty="0"/>
              <a:t>Materials stored in stacked or unstacked configurations</a:t>
            </a:r>
            <a:endParaRPr lang="en-US" sz="1400" dirty="0">
              <a:cs typeface="Arial"/>
            </a:endParaRPr>
          </a:p>
          <a:p>
            <a:r>
              <a:rPr lang="en-US" sz="1400" dirty="0"/>
              <a:t>Measure quantity of viable virus at selected time points to capture the attenuation (drop) in total virus </a:t>
            </a:r>
            <a:endParaRPr lang="en-US" sz="1400" dirty="0">
              <a:cs typeface="Arial"/>
            </a:endParaRPr>
          </a:p>
          <a:p>
            <a:pPr lvl="1"/>
            <a:endParaRPr lang="en-US" dirty="0"/>
          </a:p>
          <a:p>
            <a:pPr lvl="1"/>
            <a:endParaRPr lang="en-US" dirty="0"/>
          </a:p>
          <a:p>
            <a:endParaRPr lang="en-US" dirty="0"/>
          </a:p>
        </p:txBody>
      </p:sp>
      <p:pic>
        <p:nvPicPr>
          <p:cNvPr id="5" name="Picture 4" descr="A group of people sitting at a table&#10;&#10;Description automatically generated">
            <a:extLst>
              <a:ext uri="{FF2B5EF4-FFF2-40B4-BE49-F238E27FC236}">
                <a16:creationId xmlns:a16="http://schemas.microsoft.com/office/drawing/2014/main" id="{6943DF74-D6A0-4459-87E4-067889D96775}"/>
              </a:ext>
            </a:extLst>
          </p:cNvPr>
          <p:cNvPicPr>
            <a:picLocks noChangeAspect="1"/>
          </p:cNvPicPr>
          <p:nvPr/>
        </p:nvPicPr>
        <p:blipFill>
          <a:blip r:embed="rId2"/>
          <a:stretch>
            <a:fillRect/>
          </a:stretch>
        </p:blipFill>
        <p:spPr>
          <a:xfrm>
            <a:off x="5829300" y="919028"/>
            <a:ext cx="3055594" cy="3238500"/>
          </a:xfrm>
          <a:prstGeom prst="rect">
            <a:avLst/>
          </a:prstGeom>
        </p:spPr>
      </p:pic>
    </p:spTree>
    <p:extLst>
      <p:ext uri="{BB962C8B-B14F-4D97-AF65-F5344CB8AC3E}">
        <p14:creationId xmlns:p14="http://schemas.microsoft.com/office/powerpoint/2010/main" val="3109651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4143F-69E1-471F-A34A-9E6113D6DFE0}"/>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Testing walkthrough</a:t>
            </a:r>
          </a:p>
        </p:txBody>
      </p:sp>
      <p:sp>
        <p:nvSpPr>
          <p:cNvPr id="3" name="Text Placeholder 2">
            <a:extLst>
              <a:ext uri="{FF2B5EF4-FFF2-40B4-BE49-F238E27FC236}">
                <a16:creationId xmlns:a16="http://schemas.microsoft.com/office/drawing/2014/main" id="{525760E1-55F7-4FBD-8557-B959928BD2A5}"/>
              </a:ext>
            </a:extLst>
          </p:cNvPr>
          <p:cNvSpPr>
            <a:spLocks noGrp="1"/>
          </p:cNvSpPr>
          <p:nvPr>
            <p:ph type="body" sz="quarter" idx="12"/>
          </p:nvPr>
        </p:nvSpPr>
        <p:spPr>
          <a:xfrm>
            <a:off x="340785" y="1029747"/>
            <a:ext cx="5684143" cy="3356378"/>
          </a:xfrm>
        </p:spPr>
        <p:txBody>
          <a:bodyPr vert="horz" anchor="t">
            <a:normAutofit fontScale="77500" lnSpcReduction="20000"/>
          </a:bodyPr>
          <a:lstStyle/>
          <a:p>
            <a:pPr>
              <a:lnSpc>
                <a:spcPct val="110000"/>
              </a:lnSpc>
            </a:pPr>
            <a:r>
              <a:rPr lang="en-US" sz="1700" dirty="0"/>
              <a:t>Material prep: </a:t>
            </a:r>
          </a:p>
          <a:p>
            <a:pPr lvl="1">
              <a:lnSpc>
                <a:spcPct val="110000"/>
              </a:lnSpc>
            </a:pPr>
            <a:r>
              <a:rPr lang="en-US" sz="1700" dirty="0"/>
              <a:t>Cut each material type into rectangular coupons</a:t>
            </a:r>
          </a:p>
          <a:p>
            <a:pPr>
              <a:lnSpc>
                <a:spcPct val="110000"/>
              </a:lnSpc>
            </a:pPr>
            <a:r>
              <a:rPr lang="en-US" sz="1700" dirty="0"/>
              <a:t>Material inoculation: </a:t>
            </a:r>
          </a:p>
          <a:p>
            <a:pPr lvl="1">
              <a:lnSpc>
                <a:spcPct val="110000"/>
              </a:lnSpc>
            </a:pPr>
            <a:r>
              <a:rPr lang="en-US" sz="1700" dirty="0"/>
              <a:t>Apply droplets of virus stock solution with a known starting concentration of virus </a:t>
            </a:r>
          </a:p>
          <a:p>
            <a:pPr>
              <a:lnSpc>
                <a:spcPct val="110000"/>
              </a:lnSpc>
            </a:pPr>
            <a:r>
              <a:rPr lang="en-US" sz="1700" dirty="0"/>
              <a:t>Environmental testing and analysis: </a:t>
            </a:r>
          </a:p>
          <a:p>
            <a:pPr lvl="1">
              <a:lnSpc>
                <a:spcPct val="110000"/>
              </a:lnSpc>
            </a:pPr>
            <a:r>
              <a:rPr lang="en-US" sz="1700" dirty="0"/>
              <a:t>At each timepoint, remove a set of coupons and process to measure the quantity of virus</a:t>
            </a:r>
          </a:p>
          <a:p>
            <a:pPr lvl="1">
              <a:lnSpc>
                <a:spcPct val="110000"/>
              </a:lnSpc>
            </a:pPr>
            <a:r>
              <a:rPr lang="en-US" sz="1700" dirty="0"/>
              <a:t>Measured on a Log scale (e.g., 5 Log = 100,000 virus particles).</a:t>
            </a:r>
          </a:p>
          <a:p>
            <a:pPr>
              <a:lnSpc>
                <a:spcPct val="110000"/>
              </a:lnSpc>
            </a:pPr>
            <a:r>
              <a:rPr lang="en-US" sz="1700" dirty="0"/>
              <a:t>Limit of quantitation (LOQ): </a:t>
            </a:r>
            <a:endParaRPr lang="en-US" sz="1700" dirty="0">
              <a:cs typeface="Arial"/>
            </a:endParaRPr>
          </a:p>
          <a:p>
            <a:pPr lvl="1">
              <a:lnSpc>
                <a:spcPct val="110000"/>
              </a:lnSpc>
            </a:pPr>
            <a:r>
              <a:rPr lang="en-US" sz="1700" dirty="0"/>
              <a:t>The point at which researchers can only determine the presence or absence of virus by looking under a microscope: for this study, LOQ is 13.1 particles (1.31 Log) </a:t>
            </a:r>
          </a:p>
          <a:p>
            <a:pPr>
              <a:lnSpc>
                <a:spcPct val="110000"/>
              </a:lnSpc>
            </a:pPr>
            <a:r>
              <a:rPr lang="en-US" sz="1700" dirty="0"/>
              <a:t>Limit of detection (LOD):</a:t>
            </a:r>
          </a:p>
          <a:p>
            <a:pPr lvl="1">
              <a:lnSpc>
                <a:spcPct val="110000"/>
              </a:lnSpc>
            </a:pPr>
            <a:r>
              <a:rPr lang="en-US" sz="1700" dirty="0"/>
              <a:t>Absence of virus in material sample or complete attenuation (cannot find it thru a microscope).</a:t>
            </a:r>
          </a:p>
          <a:p>
            <a:endParaRPr lang="en-US" dirty="0"/>
          </a:p>
          <a:p>
            <a:endParaRPr lang="en-US" dirty="0"/>
          </a:p>
          <a:p>
            <a:endParaRPr lang="en-US" dirty="0"/>
          </a:p>
          <a:p>
            <a:endParaRPr lang="en-US" dirty="0"/>
          </a:p>
          <a:p>
            <a:endParaRPr lang="en-US" dirty="0"/>
          </a:p>
          <a:p>
            <a:endParaRPr lang="en-US" dirty="0"/>
          </a:p>
        </p:txBody>
      </p:sp>
      <p:pic>
        <p:nvPicPr>
          <p:cNvPr id="5" name="Picture 4" descr="Gloved hands performing tests on library materials in a lab.">
            <a:extLst>
              <a:ext uri="{FF2B5EF4-FFF2-40B4-BE49-F238E27FC236}">
                <a16:creationId xmlns:a16="http://schemas.microsoft.com/office/drawing/2014/main" id="{24E830BF-AFA8-49E0-B750-A189A434EFCD}"/>
              </a:ext>
            </a:extLst>
          </p:cNvPr>
          <p:cNvPicPr>
            <a:picLocks noChangeAspect="1"/>
          </p:cNvPicPr>
          <p:nvPr/>
        </p:nvPicPr>
        <p:blipFill rotWithShape="1">
          <a:blip r:embed="rId3"/>
          <a:srcRect r="15211"/>
          <a:stretch/>
        </p:blipFill>
        <p:spPr>
          <a:xfrm rot="10800000">
            <a:off x="5990637" y="1338111"/>
            <a:ext cx="2789297" cy="2467277"/>
          </a:xfrm>
          <a:prstGeom prst="rect">
            <a:avLst/>
          </a:prstGeom>
        </p:spPr>
      </p:pic>
    </p:spTree>
    <p:extLst>
      <p:ext uri="{BB962C8B-B14F-4D97-AF65-F5344CB8AC3E}">
        <p14:creationId xmlns:p14="http://schemas.microsoft.com/office/powerpoint/2010/main" val="97791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glasses and smiling at the camera&#10;&#10;Description automatically generated">
            <a:extLst>
              <a:ext uri="{FF2B5EF4-FFF2-40B4-BE49-F238E27FC236}">
                <a16:creationId xmlns:a16="http://schemas.microsoft.com/office/drawing/2014/main" id="{72BDDB5E-704B-461A-9165-00261F32BA75}"/>
              </a:ext>
            </a:extLst>
          </p:cNvPr>
          <p:cNvPicPr>
            <a:picLocks noGrp="1" noChangeAspect="1"/>
          </p:cNvPicPr>
          <p:nvPr>
            <p:ph type="pic" sz="quarter" idx="10"/>
          </p:nvPr>
        </p:nvPicPr>
        <p:blipFill>
          <a:blip r:embed="rId2"/>
          <a:srcRect t="14124" b="14124"/>
          <a:stretch>
            <a:fillRect/>
          </a:stretch>
        </p:blipFill>
        <p:spPr/>
      </p:pic>
      <p:sp>
        <p:nvSpPr>
          <p:cNvPr id="3" name="Text Placeholder 2">
            <a:extLst>
              <a:ext uri="{FF2B5EF4-FFF2-40B4-BE49-F238E27FC236}">
                <a16:creationId xmlns:a16="http://schemas.microsoft.com/office/drawing/2014/main" id="{7226E7A8-3903-4F69-83E9-BBFB238E6D42}"/>
              </a:ext>
            </a:extLst>
          </p:cNvPr>
          <p:cNvSpPr>
            <a:spLocks noGrp="1"/>
          </p:cNvSpPr>
          <p:nvPr>
            <p:ph type="body" sz="quarter" idx="12"/>
          </p:nvPr>
        </p:nvSpPr>
        <p:spPr>
          <a:xfrm>
            <a:off x="3381376" y="2822908"/>
            <a:ext cx="5727699" cy="1464280"/>
          </a:xfrm>
        </p:spPr>
        <p:txBody>
          <a:bodyPr>
            <a:normAutofit/>
          </a:bodyPr>
          <a:lstStyle/>
          <a:p>
            <a:r>
              <a:rPr lang="en-US"/>
              <a:t>REALM Project Director, OCLC</a:t>
            </a:r>
          </a:p>
          <a:p>
            <a:r>
              <a:rPr lang="en-US"/>
              <a:t>Director, WebJunction</a:t>
            </a:r>
          </a:p>
          <a:p>
            <a:endParaRPr lang="en-US"/>
          </a:p>
        </p:txBody>
      </p:sp>
      <p:sp>
        <p:nvSpPr>
          <p:cNvPr id="4" name="Text Placeholder 3">
            <a:extLst>
              <a:ext uri="{FF2B5EF4-FFF2-40B4-BE49-F238E27FC236}">
                <a16:creationId xmlns:a16="http://schemas.microsoft.com/office/drawing/2014/main" id="{0EC7C137-806F-4A90-B84E-2B8D0FB22866}"/>
              </a:ext>
            </a:extLst>
          </p:cNvPr>
          <p:cNvSpPr>
            <a:spLocks noGrp="1"/>
          </p:cNvSpPr>
          <p:nvPr>
            <p:ph type="title" idx="4294967295"/>
          </p:nvPr>
        </p:nvSpPr>
        <p:spPr>
          <a:xfrm>
            <a:off x="3381375" y="1969294"/>
            <a:ext cx="5727700" cy="48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rgbClr val="39AFD7"/>
                </a:solidFill>
                <a:effectLst/>
                <a:uLnTx/>
                <a:uFillTx/>
                <a:latin typeface="+mn-lt"/>
                <a:ea typeface="+mn-ea"/>
                <a:cs typeface="+mn-cs"/>
              </a:rPr>
              <a:t>Sharon Streams</a:t>
            </a:r>
          </a:p>
        </p:txBody>
      </p:sp>
    </p:spTree>
    <p:extLst>
      <p:ext uri="{BB962C8B-B14F-4D97-AF65-F5344CB8AC3E}">
        <p14:creationId xmlns:p14="http://schemas.microsoft.com/office/powerpoint/2010/main" val="176318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6ADD1BED-A650-4434-94F9-8AF04538D07F}"/>
              </a:ext>
            </a:extLst>
          </p:cNvPr>
          <p:cNvSpPr txBox="1">
            <a:spLocks noGrp="1"/>
          </p:cNvSpPr>
          <p:nvPr>
            <p:ph type="title" idx="4294967295"/>
          </p:nvPr>
        </p:nvSpPr>
        <p:spPr>
          <a:xfrm>
            <a:off x="352426" y="295151"/>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1" i="0" u="none" strike="noStrike" kern="1200" cap="none" spc="0" normalizeH="0" baseline="0" noProof="0" dirty="0">
                <a:ln>
                  <a:noFill/>
                </a:ln>
                <a:solidFill>
                  <a:schemeClr val="tx2"/>
                </a:solidFill>
                <a:effectLst/>
                <a:uLnTx/>
                <a:uFillTx/>
                <a:latin typeface="+mn-lt"/>
                <a:ea typeface="+mn-ea"/>
                <a:cs typeface="+mn-cs"/>
              </a:rPr>
              <a:t>Test 1 SARS-CoV-2 natural attenuation (unstacked)</a:t>
            </a:r>
          </a:p>
        </p:txBody>
      </p:sp>
      <p:pic>
        <p:nvPicPr>
          <p:cNvPr id="7" name="Picture 4" descr="A screenshot of a cell phone&#10;&#10;Description automatically generated">
            <a:extLst>
              <a:ext uri="{FF2B5EF4-FFF2-40B4-BE49-F238E27FC236}">
                <a16:creationId xmlns:a16="http://schemas.microsoft.com/office/drawing/2014/main" id="{4EFC223C-A912-4741-8E9B-6A061A6828F3}"/>
              </a:ext>
            </a:extLst>
          </p:cNvPr>
          <p:cNvPicPr>
            <a:picLocks noChangeAspect="1"/>
          </p:cNvPicPr>
          <p:nvPr/>
        </p:nvPicPr>
        <p:blipFill>
          <a:blip r:embed="rId2"/>
          <a:stretch>
            <a:fillRect/>
          </a:stretch>
        </p:blipFill>
        <p:spPr>
          <a:xfrm>
            <a:off x="1661787" y="853850"/>
            <a:ext cx="5197498" cy="402128"/>
          </a:xfrm>
          <a:prstGeom prst="rect">
            <a:avLst/>
          </a:prstGeom>
        </p:spPr>
      </p:pic>
      <p:grpSp>
        <p:nvGrpSpPr>
          <p:cNvPr id="8" name="Group 7" descr="COVID-19 attenuation times for unstacked materials that shows no detectable virus after 3 days for books and DVD covers.">
            <a:extLst>
              <a:ext uri="{FF2B5EF4-FFF2-40B4-BE49-F238E27FC236}">
                <a16:creationId xmlns:a16="http://schemas.microsoft.com/office/drawing/2014/main" id="{BA9880A0-7472-425A-A87F-DB9E1B62356F}"/>
              </a:ext>
            </a:extLst>
          </p:cNvPr>
          <p:cNvGrpSpPr/>
          <p:nvPr/>
        </p:nvGrpSpPr>
        <p:grpSpPr>
          <a:xfrm>
            <a:off x="871215" y="1353128"/>
            <a:ext cx="6988335" cy="3487489"/>
            <a:chOff x="1055077" y="1040573"/>
            <a:chExt cx="6755254" cy="3233703"/>
          </a:xfrm>
        </p:grpSpPr>
        <p:pic>
          <p:nvPicPr>
            <p:cNvPr id="9" name="Picture 14" descr="A screenshot of a map&#10;&#10;Description automatically generated">
              <a:extLst>
                <a:ext uri="{FF2B5EF4-FFF2-40B4-BE49-F238E27FC236}">
                  <a16:creationId xmlns:a16="http://schemas.microsoft.com/office/drawing/2014/main" id="{FBF51953-B254-4673-997A-1ED2AD369475}"/>
                </a:ext>
              </a:extLst>
            </p:cNvPr>
            <p:cNvPicPr>
              <a:picLocks noChangeAspect="1"/>
            </p:cNvPicPr>
            <p:nvPr/>
          </p:nvPicPr>
          <p:blipFill>
            <a:blip r:embed="rId3"/>
            <a:stretch>
              <a:fillRect/>
            </a:stretch>
          </p:blipFill>
          <p:spPr>
            <a:xfrm>
              <a:off x="1055077" y="1040573"/>
              <a:ext cx="6155096" cy="3233703"/>
            </a:xfrm>
            <a:prstGeom prst="rect">
              <a:avLst/>
            </a:prstGeom>
          </p:spPr>
        </p:pic>
        <p:pic>
          <p:nvPicPr>
            <p:cNvPr id="10" name="Picture 9">
              <a:extLst>
                <a:ext uri="{FF2B5EF4-FFF2-40B4-BE49-F238E27FC236}">
                  <a16:creationId xmlns:a16="http://schemas.microsoft.com/office/drawing/2014/main" id="{27CE2813-EC2F-4F90-9542-A670CC0DA34E}"/>
                </a:ext>
              </a:extLst>
            </p:cNvPr>
            <p:cNvPicPr>
              <a:picLocks noChangeAspect="1"/>
            </p:cNvPicPr>
            <p:nvPr/>
          </p:nvPicPr>
          <p:blipFill rotWithShape="1">
            <a:blip r:embed="rId4"/>
            <a:srcRect t="9914"/>
            <a:stretch/>
          </p:blipFill>
          <p:spPr>
            <a:xfrm>
              <a:off x="7003131" y="1040573"/>
              <a:ext cx="807200" cy="3090811"/>
            </a:xfrm>
            <a:prstGeom prst="rect">
              <a:avLst/>
            </a:prstGeom>
          </p:spPr>
        </p:pic>
      </p:grpSp>
      <p:sp>
        <p:nvSpPr>
          <p:cNvPr id="11" name="TextBox 10">
            <a:extLst>
              <a:ext uri="{FF2B5EF4-FFF2-40B4-BE49-F238E27FC236}">
                <a16:creationId xmlns:a16="http://schemas.microsoft.com/office/drawing/2014/main" id="{6FCA5B7F-9D3A-4CFC-8BBE-57E67B432841}"/>
              </a:ext>
            </a:extLst>
          </p:cNvPr>
          <p:cNvSpPr txBox="1"/>
          <p:nvPr/>
        </p:nvSpPr>
        <p:spPr>
          <a:xfrm>
            <a:off x="6577099" y="4625090"/>
            <a:ext cx="1418036" cy="215444"/>
          </a:xfrm>
          <a:prstGeom prst="rect">
            <a:avLst/>
          </a:prstGeom>
          <a:noFill/>
        </p:spPr>
        <p:txBody>
          <a:bodyPr wrap="square" rtlCol="0">
            <a:spAutoFit/>
          </a:bodyPr>
          <a:lstStyle/>
          <a:p>
            <a:r>
              <a:rPr lang="en-US" sz="800" b="1">
                <a:solidFill>
                  <a:schemeClr val="tx1">
                    <a:lumMod val="50000"/>
                    <a:lumOff val="50000"/>
                  </a:schemeClr>
                </a:solidFill>
              </a:rPr>
              <a:t>(*stacked)</a:t>
            </a:r>
          </a:p>
        </p:txBody>
      </p:sp>
      <p:cxnSp>
        <p:nvCxnSpPr>
          <p:cNvPr id="2" name="Straight Arrow Connector 1">
            <a:extLst>
              <a:ext uri="{FF2B5EF4-FFF2-40B4-BE49-F238E27FC236}">
                <a16:creationId xmlns:a16="http://schemas.microsoft.com/office/drawing/2014/main" id="{C97FFCEB-2A1E-45C1-845A-942A95274704}"/>
              </a:ext>
              <a:ext uri="{C183D7F6-B498-43B3-948B-1728B52AA6E4}">
                <adec:decorative xmlns:adec="http://schemas.microsoft.com/office/drawing/2017/decorative" val="1"/>
              </a:ext>
            </a:extLst>
          </p:cNvPr>
          <p:cNvCxnSpPr>
            <a:cxnSpLocks/>
          </p:cNvCxnSpPr>
          <p:nvPr/>
        </p:nvCxnSpPr>
        <p:spPr>
          <a:xfrm>
            <a:off x="1516575" y="3907333"/>
            <a:ext cx="5269988" cy="0"/>
          </a:xfrm>
          <a:prstGeom prst="straightConnector1">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7C8E83E3-9897-46ED-A6B7-9C6EA9325072}"/>
              </a:ext>
              <a:ext uri="{C183D7F6-B498-43B3-948B-1728B52AA6E4}">
                <adec:decorative xmlns:adec="http://schemas.microsoft.com/office/drawing/2017/decorative" val="1"/>
              </a:ext>
            </a:extLst>
          </p:cNvPr>
          <p:cNvCxnSpPr>
            <a:cxnSpLocks/>
          </p:cNvCxnSpPr>
          <p:nvPr/>
        </p:nvCxnSpPr>
        <p:spPr>
          <a:xfrm>
            <a:off x="5676958" y="1140160"/>
            <a:ext cx="291724" cy="1835"/>
          </a:xfrm>
          <a:prstGeom prst="straightConnector1">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7061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6ADD1BED-A650-4434-94F9-8AF04538D07F}"/>
              </a:ext>
            </a:extLst>
          </p:cNvPr>
          <p:cNvSpPr txBox="1">
            <a:spLocks noGrp="1"/>
          </p:cNvSpPr>
          <p:nvPr>
            <p:ph type="title" idx="4294967295"/>
          </p:nvPr>
        </p:nvSpPr>
        <p:spPr>
          <a:xfrm>
            <a:off x="352426" y="295151"/>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1" i="0" u="none" strike="noStrike" kern="1200" cap="none" spc="0" normalizeH="0" baseline="0" noProof="0" dirty="0">
                <a:ln>
                  <a:noFill/>
                </a:ln>
                <a:solidFill>
                  <a:schemeClr val="tx2"/>
                </a:solidFill>
                <a:effectLst/>
                <a:uLnTx/>
                <a:uFillTx/>
                <a:latin typeface="+mn-lt"/>
                <a:ea typeface="+mn-ea"/>
                <a:cs typeface="+mn-cs"/>
              </a:rPr>
              <a:t>Test 2 SARS-CoV-2 natural attenuation (stacked)</a:t>
            </a:r>
          </a:p>
        </p:txBody>
      </p:sp>
      <p:pic>
        <p:nvPicPr>
          <p:cNvPr id="2" name="Picture 12" descr="A close up of a map&#10;&#10;Description automatically generated">
            <a:extLst>
              <a:ext uri="{FF2B5EF4-FFF2-40B4-BE49-F238E27FC236}">
                <a16:creationId xmlns:a16="http://schemas.microsoft.com/office/drawing/2014/main" id="{FC9D1F7E-C8A6-4356-89F0-1AAB6E4FBA31}"/>
              </a:ext>
            </a:extLst>
          </p:cNvPr>
          <p:cNvPicPr>
            <a:picLocks noChangeAspect="1"/>
          </p:cNvPicPr>
          <p:nvPr/>
        </p:nvPicPr>
        <p:blipFill>
          <a:blip r:embed="rId3"/>
          <a:stretch>
            <a:fillRect/>
          </a:stretch>
        </p:blipFill>
        <p:spPr>
          <a:xfrm>
            <a:off x="939315" y="1399852"/>
            <a:ext cx="7000326" cy="3271370"/>
          </a:xfrm>
          <a:prstGeom prst="rect">
            <a:avLst/>
          </a:prstGeom>
        </p:spPr>
      </p:pic>
      <p:pic>
        <p:nvPicPr>
          <p:cNvPr id="3" name="Picture 12" descr="A close up of a logo&#10;&#10;Description automatically generated">
            <a:extLst>
              <a:ext uri="{FF2B5EF4-FFF2-40B4-BE49-F238E27FC236}">
                <a16:creationId xmlns:a16="http://schemas.microsoft.com/office/drawing/2014/main" id="{AFBE005E-E06F-4584-B6CF-140E1D6E1880}"/>
              </a:ext>
            </a:extLst>
          </p:cNvPr>
          <p:cNvPicPr>
            <a:picLocks noChangeAspect="1"/>
          </p:cNvPicPr>
          <p:nvPr/>
        </p:nvPicPr>
        <p:blipFill rotWithShape="1">
          <a:blip r:embed="rId4"/>
          <a:srcRect t="54051"/>
          <a:stretch/>
        </p:blipFill>
        <p:spPr>
          <a:xfrm>
            <a:off x="685301" y="895818"/>
            <a:ext cx="7209323" cy="288955"/>
          </a:xfrm>
          <a:prstGeom prst="rect">
            <a:avLst/>
          </a:prstGeom>
        </p:spPr>
      </p:pic>
    </p:spTree>
    <p:extLst>
      <p:ext uri="{BB962C8B-B14F-4D97-AF65-F5344CB8AC3E}">
        <p14:creationId xmlns:p14="http://schemas.microsoft.com/office/powerpoint/2010/main" val="218651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E11F1E7-6208-5A4A-A04E-5C8382CE446E}"/>
              </a:ext>
            </a:extLst>
          </p:cNvPr>
          <p:cNvGraphicFramePr>
            <a:graphicFrameLocks noGrp="1"/>
          </p:cNvGraphicFramePr>
          <p:nvPr/>
        </p:nvGraphicFramePr>
        <p:xfrm>
          <a:off x="616573" y="790682"/>
          <a:ext cx="7485073" cy="3492499"/>
        </p:xfrm>
        <a:graphic>
          <a:graphicData uri="http://schemas.openxmlformats.org/drawingml/2006/table">
            <a:tbl>
              <a:tblPr firstRow="1" firstCol="1" bandRow="1">
                <a:tableStyleId>{5C22544A-7EE6-4342-B048-85BDC9FD1C3A}</a:tableStyleId>
              </a:tblPr>
              <a:tblGrid>
                <a:gridCol w="574605">
                  <a:extLst>
                    <a:ext uri="{9D8B030D-6E8A-4147-A177-3AD203B41FA5}">
                      <a16:colId xmlns:a16="http://schemas.microsoft.com/office/drawing/2014/main" val="4161073179"/>
                    </a:ext>
                  </a:extLst>
                </a:gridCol>
                <a:gridCol w="2669622">
                  <a:extLst>
                    <a:ext uri="{9D8B030D-6E8A-4147-A177-3AD203B41FA5}">
                      <a16:colId xmlns:a16="http://schemas.microsoft.com/office/drawing/2014/main" val="4059226731"/>
                    </a:ext>
                  </a:extLst>
                </a:gridCol>
                <a:gridCol w="2156178">
                  <a:extLst>
                    <a:ext uri="{9D8B030D-6E8A-4147-A177-3AD203B41FA5}">
                      <a16:colId xmlns:a16="http://schemas.microsoft.com/office/drawing/2014/main" val="1215813681"/>
                    </a:ext>
                  </a:extLst>
                </a:gridCol>
                <a:gridCol w="2084668">
                  <a:extLst>
                    <a:ext uri="{9D8B030D-6E8A-4147-A177-3AD203B41FA5}">
                      <a16:colId xmlns:a16="http://schemas.microsoft.com/office/drawing/2014/main" val="4141632859"/>
                    </a:ext>
                  </a:extLst>
                </a:gridCol>
              </a:tblGrid>
              <a:tr h="317500">
                <a:tc>
                  <a:txBody>
                    <a:bodyPr/>
                    <a:lstStyle/>
                    <a:p>
                      <a:pPr marL="0" marR="0">
                        <a:spcBef>
                          <a:spcPts val="0"/>
                        </a:spcBef>
                        <a:spcAft>
                          <a:spcPts val="0"/>
                        </a:spcAft>
                      </a:pPr>
                      <a:r>
                        <a:rPr lang="en-US" sz="1200">
                          <a:effectLst/>
                          <a:latin typeface="Calibri"/>
                          <a:ea typeface="Calibri" panose="020F0502020204030204" pitchFamily="34" charset="0"/>
                          <a:cs typeface="Times New Roman"/>
                        </a:rPr>
                        <a:t>Test #</a:t>
                      </a:r>
                    </a:p>
                  </a:txBody>
                  <a:tcPr marL="68580" marR="68580" marT="0" marB="0" anchor="ctr"/>
                </a:tc>
                <a:tc>
                  <a:txBody>
                    <a:bodyPr/>
                    <a:lstStyle/>
                    <a:p>
                      <a:pPr marL="0" marR="0">
                        <a:spcBef>
                          <a:spcPts val="0"/>
                        </a:spcBef>
                        <a:spcAft>
                          <a:spcPts val="0"/>
                        </a:spcAft>
                      </a:pPr>
                      <a:r>
                        <a:rPr lang="en-US" sz="1300">
                          <a:effectLst/>
                        </a:rPr>
                        <a:t>ITEM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a:effectLst/>
                        </a:rPr>
                        <a:t>ATTENUATION 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300">
                          <a:effectLst/>
                        </a:rPr>
                        <a:t>CONFIGURATION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6705204"/>
                  </a:ext>
                </a:extLst>
              </a:tr>
              <a:tr h="317500">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Hardback book cover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Not 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1580065"/>
                  </a:ext>
                </a:extLst>
              </a:tr>
              <a:tr h="317500">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spcBef>
                          <a:spcPts val="0"/>
                        </a:spcBef>
                        <a:spcAft>
                          <a:spcPts val="0"/>
                        </a:spcAft>
                      </a:pPr>
                      <a:r>
                        <a:rPr lang="en-US" sz="1200">
                          <a:effectLst/>
                        </a:rPr>
                        <a:t>Softback book cover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Not 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9275327"/>
                  </a:ext>
                </a:extLst>
              </a:tr>
              <a:tr h="317500">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Plain paper pages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kern="1200">
                          <a:solidFill>
                            <a:schemeClr val="tx1"/>
                          </a:solidFill>
                          <a:effectLst/>
                          <a:latin typeface="+mn-lt"/>
                          <a:ea typeface="+mn-ea"/>
                          <a:cs typeface="+mn-cs"/>
                        </a:rPr>
                        <a:t>Inside closed book</a:t>
                      </a:r>
                    </a:p>
                  </a:txBody>
                  <a:tcPr marL="68580" marR="68580" marT="0" marB="0" anchor="ctr"/>
                </a:tc>
                <a:extLst>
                  <a:ext uri="{0D108BD9-81ED-4DB2-BD59-A6C34878D82A}">
                    <a16:rowId xmlns:a16="http://schemas.microsoft.com/office/drawing/2014/main" val="3309674430"/>
                  </a:ext>
                </a:extLst>
              </a:tr>
              <a:tr h="317500">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spcBef>
                          <a:spcPts val="0"/>
                        </a:spcBef>
                        <a:spcAft>
                          <a:spcPts val="0"/>
                        </a:spcAft>
                      </a:pPr>
                      <a:r>
                        <a:rPr lang="en-US" sz="1200">
                          <a:effectLst/>
                        </a:rPr>
                        <a:t>Plastic book covering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Not 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8210814"/>
                  </a:ext>
                </a:extLst>
              </a:tr>
              <a:tr h="317499">
                <a:tc>
                  <a:txBody>
                    <a:bodyPr/>
                    <a:lstStyle/>
                    <a:p>
                      <a:pPr marL="0" marR="0" lvl="0" algn="ctr">
                        <a:spcBef>
                          <a:spcPts val="0"/>
                        </a:spcBef>
                        <a:spcAft>
                          <a:spcPts val="0"/>
                        </a:spcAft>
                        <a:buNone/>
                      </a:pPr>
                      <a:r>
                        <a:rPr lang="en-US" sz="1200">
                          <a:effectLst/>
                        </a:rPr>
                        <a:t>1</a:t>
                      </a:r>
                      <a:endParaRPr lang="en-US" sz="1200">
                        <a:effectLst/>
                        <a:latin typeface="Calibri"/>
                        <a:cs typeface="Times New Roman"/>
                      </a:endParaRPr>
                    </a:p>
                  </a:txBody>
                  <a:tcPr marL="68580" marR="68580" marT="0" marB="0" anchor="ctr"/>
                </a:tc>
                <a:tc>
                  <a:txBody>
                    <a:bodyPr/>
                    <a:lstStyle/>
                    <a:p>
                      <a:pPr marL="0" marR="0" lvl="0">
                        <a:spcBef>
                          <a:spcPts val="0"/>
                        </a:spcBef>
                        <a:spcAft>
                          <a:spcPts val="0"/>
                        </a:spcAft>
                        <a:buNone/>
                      </a:pPr>
                      <a:r>
                        <a:rPr lang="en-US" sz="1200">
                          <a:effectLst/>
                        </a:rPr>
                        <a:t>DVD case</a:t>
                      </a:r>
                      <a:endParaRPr lang="en-US" sz="1200">
                        <a:effectLst/>
                        <a:latin typeface="Calibri"/>
                        <a:cs typeface="Times New Roman"/>
                      </a:endParaRPr>
                    </a:p>
                  </a:txBody>
                  <a:tcPr marL="68580" marR="68580" marT="0" marB="0" anchor="ctr"/>
                </a:tc>
                <a:tc>
                  <a:txBody>
                    <a:bodyPr/>
                    <a:lstStyle/>
                    <a:p>
                      <a:pPr marL="0" marR="0" lvl="0" algn="ctr">
                        <a:spcBef>
                          <a:spcPts val="0"/>
                        </a:spcBef>
                        <a:spcAft>
                          <a:spcPts val="0"/>
                        </a:spcAft>
                        <a:buNone/>
                      </a:pPr>
                      <a:r>
                        <a:rPr lang="en-US" sz="1200">
                          <a:effectLst/>
                        </a:rPr>
                        <a:t>1</a:t>
                      </a:r>
                      <a:endParaRPr lang="en-US" sz="1200">
                        <a:effectLst/>
                        <a:latin typeface="Calibri"/>
                        <a:cs typeface="Times New Roman"/>
                      </a:endParaRPr>
                    </a:p>
                  </a:txBody>
                  <a:tcPr marL="68580" marR="68580" marT="0" marB="0" anchor="ctr"/>
                </a:tc>
                <a:tc>
                  <a:txBody>
                    <a:bodyPr/>
                    <a:lstStyle/>
                    <a:p>
                      <a:pPr marL="0" marR="0" lvl="0" algn="l" defTabSz="457200" rtl="0" eaLnBrk="1" latinLnBrk="0" hangingPunct="1">
                        <a:spcBef>
                          <a:spcPts val="0"/>
                        </a:spcBef>
                        <a:spcAft>
                          <a:spcPts val="0"/>
                        </a:spcAft>
                        <a:buNone/>
                      </a:pPr>
                      <a:r>
                        <a:rPr lang="en-US" sz="1200" kern="1200">
                          <a:solidFill>
                            <a:schemeClr val="tx1"/>
                          </a:solidFill>
                          <a:effectLst/>
                          <a:latin typeface="+mn-lt"/>
                          <a:ea typeface="+mn-ea"/>
                          <a:cs typeface="+mn-cs"/>
                        </a:rPr>
                        <a:t>Not stacked</a:t>
                      </a:r>
                    </a:p>
                  </a:txBody>
                  <a:tcPr marL="68580" marR="68580" marT="0" marB="0" anchor="ctr"/>
                </a:tc>
                <a:extLst>
                  <a:ext uri="{0D108BD9-81ED-4DB2-BD59-A6C34878D82A}">
                    <a16:rowId xmlns:a16="http://schemas.microsoft.com/office/drawing/2014/main" val="2651245655"/>
                  </a:ext>
                </a:extLst>
              </a:tr>
              <a:tr h="317500">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Braille paper pages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5076934"/>
                  </a:ext>
                </a:extLst>
              </a:tr>
              <a:tr h="317500">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Glossy pages in coffee table book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1099502"/>
                  </a:ext>
                </a:extLst>
              </a:tr>
              <a:tr h="317500">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Children’s board book (inside)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6900202"/>
                  </a:ext>
                </a:extLst>
              </a:tr>
              <a:tr h="317500">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Magazine pages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  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solidFill>
                            <a:schemeClr val="tx1"/>
                          </a:solidFill>
                          <a:effectLst/>
                        </a:rPr>
                        <a:t>Stacked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9121377"/>
                  </a:ext>
                </a:extLst>
              </a:tr>
              <a:tr h="317500">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Archival folders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solidFill>
                            <a:schemeClr val="tx1"/>
                          </a:solidFill>
                          <a:effectLst/>
                        </a:rPr>
                        <a:t>Stacked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1495811"/>
                  </a:ext>
                </a:extLst>
              </a:tr>
            </a:tbl>
          </a:graphicData>
        </a:graphic>
      </p:graphicFrame>
      <p:sp>
        <p:nvSpPr>
          <p:cNvPr id="7" name="Rectangle 6">
            <a:extLst>
              <a:ext uri="{FF2B5EF4-FFF2-40B4-BE49-F238E27FC236}">
                <a16:creationId xmlns:a16="http://schemas.microsoft.com/office/drawing/2014/main" id="{3404C5A9-0EF0-B843-B415-077B32B538D7}"/>
              </a:ext>
            </a:extLst>
          </p:cNvPr>
          <p:cNvSpPr/>
          <p:nvPr/>
        </p:nvSpPr>
        <p:spPr>
          <a:xfrm>
            <a:off x="2616719" y="4283182"/>
            <a:ext cx="5910708" cy="230832"/>
          </a:xfrm>
          <a:prstGeom prst="rect">
            <a:avLst/>
          </a:prstGeom>
        </p:spPr>
        <p:txBody>
          <a:bodyPr wrap="square">
            <a:spAutoFit/>
          </a:bodyPr>
          <a:lstStyle/>
          <a:p>
            <a:pPr fontAlgn="base"/>
            <a:r>
              <a:rPr lang="en-US" sz="900">
                <a:solidFill>
                  <a:srgbClr val="333333"/>
                </a:solidFill>
                <a:latin typeface="Arial" panose="020B0604020202020204" pitchFamily="34" charset="0"/>
                <a:ea typeface="Times New Roman" panose="02020603050405020304" pitchFamily="18" charset="0"/>
                <a:cs typeface="Times New Roman" panose="02020603050405020304" pitchFamily="18" charset="0"/>
              </a:rPr>
              <a:t>* The magazine pages showed a </a:t>
            </a:r>
            <a:r>
              <a:rPr lang="en-US" sz="900" i="1">
                <a:solidFill>
                  <a:srgbClr val="333333"/>
                </a:solidFill>
                <a:latin typeface="Arial" panose="020B0604020202020204" pitchFamily="34" charset="0"/>
                <a:ea typeface="Times New Roman" panose="02020603050405020304" pitchFamily="18" charset="0"/>
                <a:cs typeface="Times New Roman" panose="02020603050405020304" pitchFamily="18" charset="0"/>
              </a:rPr>
              <a:t>trace </a:t>
            </a:r>
            <a:r>
              <a:rPr lang="en-US" sz="900">
                <a:solidFill>
                  <a:srgbClr val="333333"/>
                </a:solidFill>
                <a:latin typeface="Arial" panose="020B0604020202020204" pitchFamily="34" charset="0"/>
                <a:ea typeface="Times New Roman" panose="02020603050405020304" pitchFamily="18" charset="0"/>
                <a:cs typeface="Times New Roman" panose="02020603050405020304" pitchFamily="18" charset="0"/>
              </a:rPr>
              <a:t>amount of virus at four days. Day four was the final timepoint tested.</a:t>
            </a:r>
            <a:endParaRPr lang="en-US" sz="90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5A675403-06D0-441D-91B6-721D3BEAD574}"/>
              </a:ext>
            </a:extLst>
          </p:cNvPr>
          <p:cNvSpPr>
            <a:spLocks noGrp="1"/>
          </p:cNvSpPr>
          <p:nvPr>
            <p:ph type="title" idx="4294967295"/>
          </p:nvPr>
        </p:nvSpPr>
        <p:spPr>
          <a:xfrm>
            <a:off x="616573" y="140477"/>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chemeClr val="tx2"/>
                </a:solidFill>
                <a:effectLst/>
                <a:uLnTx/>
                <a:uFillTx/>
                <a:latin typeface="+mn-lt"/>
                <a:ea typeface="+mn-ea"/>
                <a:cs typeface="+mn-cs"/>
              </a:rPr>
              <a:t>Test 1 and Test 2 results (10 items)</a:t>
            </a:r>
          </a:p>
        </p:txBody>
      </p:sp>
    </p:spTree>
    <p:extLst>
      <p:ext uri="{BB962C8B-B14F-4D97-AF65-F5344CB8AC3E}">
        <p14:creationId xmlns:p14="http://schemas.microsoft.com/office/powerpoint/2010/main" val="2308571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E83E04-A4ED-40B5-B45E-566104B59F33}"/>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Test 4, stacked materials </a:t>
            </a:r>
          </a:p>
        </p:txBody>
      </p:sp>
      <p:sp>
        <p:nvSpPr>
          <p:cNvPr id="4" name="Rectangle 3">
            <a:extLst>
              <a:ext uri="{FF2B5EF4-FFF2-40B4-BE49-F238E27FC236}">
                <a16:creationId xmlns:a16="http://schemas.microsoft.com/office/drawing/2014/main" id="{F616BABC-D067-4D6C-9077-FB0FC6DC884D}"/>
              </a:ext>
            </a:extLst>
          </p:cNvPr>
          <p:cNvSpPr/>
          <p:nvPr/>
        </p:nvSpPr>
        <p:spPr>
          <a:xfrm>
            <a:off x="486739" y="1122873"/>
            <a:ext cx="4572000" cy="1938992"/>
          </a:xfrm>
          <a:prstGeom prst="rect">
            <a:avLst/>
          </a:prstGeom>
        </p:spPr>
        <p:txBody>
          <a:bodyPr anchor="t">
            <a:spAutoFit/>
          </a:bodyPr>
          <a:lstStyle/>
          <a:p>
            <a:pPr marL="285750" indent="-285750">
              <a:spcAft>
                <a:spcPts val="600"/>
              </a:spcAft>
              <a:buFont typeface="Arial" panose="020B0604020202020204" pitchFamily="34" charset="0"/>
              <a:buChar char="•"/>
            </a:pPr>
            <a:r>
              <a:rPr lang="en-US" sz="2000" dirty="0"/>
              <a:t>Hardcover books, </a:t>
            </a:r>
            <a:r>
              <a:rPr lang="en-US" sz="2000" b="1" dirty="0"/>
              <a:t>stacked</a:t>
            </a:r>
          </a:p>
          <a:p>
            <a:pPr marL="285750" indent="-285750">
              <a:spcAft>
                <a:spcPts val="600"/>
              </a:spcAft>
              <a:buFont typeface="Arial" panose="020B0604020202020204" pitchFamily="34" charset="0"/>
              <a:buChar char="•"/>
              <a:defRPr/>
            </a:pPr>
            <a:r>
              <a:rPr lang="en-US" sz="2000" dirty="0"/>
              <a:t>Trade paperback books, </a:t>
            </a:r>
            <a:r>
              <a:rPr lang="en-US" sz="2000" b="1" dirty="0"/>
              <a:t>stacked</a:t>
            </a:r>
            <a:endParaRPr lang="en-US" sz="2000" b="1" dirty="0">
              <a:cs typeface="Arial"/>
            </a:endParaRPr>
          </a:p>
          <a:p>
            <a:pPr marL="285750" indent="-285750">
              <a:spcAft>
                <a:spcPts val="600"/>
              </a:spcAft>
              <a:buFont typeface="Arial" panose="020B0604020202020204" pitchFamily="34" charset="0"/>
              <a:buChar char="•"/>
            </a:pPr>
            <a:r>
              <a:rPr lang="en-US" sz="2000" dirty="0"/>
              <a:t>Plastic protective covering, </a:t>
            </a:r>
            <a:r>
              <a:rPr lang="en-US" sz="2000" b="1" dirty="0"/>
              <a:t>stacked</a:t>
            </a:r>
          </a:p>
          <a:p>
            <a:pPr marL="285750" indent="-285750">
              <a:spcAft>
                <a:spcPts val="600"/>
              </a:spcAft>
              <a:buFont typeface="Arial" panose="020B0604020202020204" pitchFamily="34" charset="0"/>
              <a:buChar char="•"/>
            </a:pPr>
            <a:r>
              <a:rPr lang="en-US" sz="2000" dirty="0"/>
              <a:t>DVD cases, </a:t>
            </a:r>
            <a:r>
              <a:rPr lang="en-US" sz="2000" b="1" dirty="0"/>
              <a:t>stacked</a:t>
            </a:r>
          </a:p>
          <a:p>
            <a:pPr marL="285750" indent="-285750">
              <a:spcAft>
                <a:spcPts val="600"/>
              </a:spcAft>
              <a:buFont typeface="Arial" panose="020B0604020202020204" pitchFamily="34" charset="0"/>
              <a:buChar char="•"/>
            </a:pPr>
            <a:r>
              <a:rPr lang="en-US" sz="2000" dirty="0"/>
              <a:t>Expanded polyethylene foam</a:t>
            </a:r>
          </a:p>
        </p:txBody>
      </p:sp>
      <p:sp>
        <p:nvSpPr>
          <p:cNvPr id="7" name="Rectangle 6">
            <a:extLst>
              <a:ext uri="{FF2B5EF4-FFF2-40B4-BE49-F238E27FC236}">
                <a16:creationId xmlns:a16="http://schemas.microsoft.com/office/drawing/2014/main" id="{AF55BCC4-71A8-451E-B18C-FE2E922BB34B}"/>
              </a:ext>
            </a:extLst>
          </p:cNvPr>
          <p:cNvSpPr/>
          <p:nvPr/>
        </p:nvSpPr>
        <p:spPr>
          <a:xfrm>
            <a:off x="5139930" y="1333309"/>
            <a:ext cx="3640004" cy="1169551"/>
          </a:xfrm>
          <a:prstGeom prst="rect">
            <a:avLst/>
          </a:prstGeom>
          <a:solidFill>
            <a:srgbClr val="38B0D7"/>
          </a:solidFill>
        </p:spPr>
        <p:txBody>
          <a:bodyPr wrap="square" anchor="t">
            <a:spAutoFit/>
          </a:bodyPr>
          <a:lstStyle/>
          <a:p>
            <a:pPr marL="342900" indent="-274320">
              <a:spcAft>
                <a:spcPts val="600"/>
              </a:spcAft>
              <a:buFont typeface="Arial" panose="020B0604020202020204" pitchFamily="34" charset="0"/>
              <a:buChar char="•"/>
            </a:pPr>
            <a:r>
              <a:rPr lang="en-US" sz="2000" dirty="0"/>
              <a:t>Testing began July 31</a:t>
            </a:r>
          </a:p>
          <a:p>
            <a:pPr marL="342900" indent="-274320">
              <a:spcAft>
                <a:spcPts val="600"/>
              </a:spcAft>
              <a:buFont typeface="Arial" panose="020B0604020202020204" pitchFamily="34" charset="0"/>
              <a:buChar char="•"/>
            </a:pPr>
            <a:r>
              <a:rPr lang="en-US" sz="2000" dirty="0"/>
              <a:t>Timepoint days 0-2-3-4-6</a:t>
            </a:r>
            <a:endParaRPr lang="en-US" sz="2000" dirty="0">
              <a:cs typeface="Arial"/>
            </a:endParaRPr>
          </a:p>
          <a:p>
            <a:pPr marL="342900" indent="-274320">
              <a:spcAft>
                <a:spcPts val="600"/>
              </a:spcAft>
              <a:buFont typeface="Arial" panose="020B0604020202020204" pitchFamily="34" charset="0"/>
              <a:buChar char="•"/>
            </a:pPr>
            <a:r>
              <a:rPr lang="en-US" sz="2000" dirty="0"/>
              <a:t>Est. publish ~ Sept. 9</a:t>
            </a:r>
          </a:p>
        </p:txBody>
      </p:sp>
    </p:spTree>
    <p:extLst>
      <p:ext uri="{BB962C8B-B14F-4D97-AF65-F5344CB8AC3E}">
        <p14:creationId xmlns:p14="http://schemas.microsoft.com/office/powerpoint/2010/main" val="376726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1B931-7BB6-4FA4-844A-50F2ECB70D88}"/>
              </a:ext>
            </a:extLst>
          </p:cNvPr>
          <p:cNvSpPr>
            <a:spLocks noGrp="1"/>
          </p:cNvSpPr>
          <p:nvPr>
            <p:ph type="title" idx="4294967295"/>
          </p:nvPr>
        </p:nvSpPr>
        <p:spPr>
          <a:xfrm>
            <a:off x="340786" y="343304"/>
            <a:ext cx="8559374"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Test 3 on plastic materials</a:t>
            </a:r>
          </a:p>
        </p:txBody>
      </p:sp>
      <p:pic>
        <p:nvPicPr>
          <p:cNvPr id="1026" name="Picture 5" descr="image002">
            <a:extLst>
              <a:ext uri="{FF2B5EF4-FFF2-40B4-BE49-F238E27FC236}">
                <a16:creationId xmlns:a16="http://schemas.microsoft.com/office/drawing/2014/main" id="{FAF7D330-2BA4-4CBE-80D1-D65867D8E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94" r="46022" b="10897"/>
          <a:stretch/>
        </p:blipFill>
        <p:spPr bwMode="auto">
          <a:xfrm>
            <a:off x="5322681" y="1084568"/>
            <a:ext cx="1220785" cy="237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indoor, refrigerator, white, sitting&#10;&#10;Description automatically generated">
            <a:extLst>
              <a:ext uri="{FF2B5EF4-FFF2-40B4-BE49-F238E27FC236}">
                <a16:creationId xmlns:a16="http://schemas.microsoft.com/office/drawing/2014/main" id="{6A89B7CD-20E3-42B4-AD53-54520A496A1E}"/>
              </a:ext>
            </a:extLst>
          </p:cNvPr>
          <p:cNvPicPr>
            <a:picLocks noChangeAspect="1"/>
          </p:cNvPicPr>
          <p:nvPr/>
        </p:nvPicPr>
        <p:blipFill>
          <a:blip r:embed="rId4"/>
          <a:stretch>
            <a:fillRect/>
          </a:stretch>
        </p:blipFill>
        <p:spPr>
          <a:xfrm>
            <a:off x="6809335" y="238951"/>
            <a:ext cx="2030712" cy="2030712"/>
          </a:xfrm>
          <a:prstGeom prst="rect">
            <a:avLst/>
          </a:prstGeom>
        </p:spPr>
      </p:pic>
      <p:pic>
        <p:nvPicPr>
          <p:cNvPr id="12" name="Picture 11" descr="A picture containing electronics, device&#10;&#10;Description automatically generated">
            <a:extLst>
              <a:ext uri="{FF2B5EF4-FFF2-40B4-BE49-F238E27FC236}">
                <a16:creationId xmlns:a16="http://schemas.microsoft.com/office/drawing/2014/main" id="{A129341C-2B40-496A-A116-F7C7D59375F0}"/>
              </a:ext>
            </a:extLst>
          </p:cNvPr>
          <p:cNvPicPr>
            <a:picLocks noChangeAspect="1"/>
          </p:cNvPicPr>
          <p:nvPr/>
        </p:nvPicPr>
        <p:blipFill>
          <a:blip r:embed="rId5"/>
          <a:stretch>
            <a:fillRect/>
          </a:stretch>
        </p:blipFill>
        <p:spPr>
          <a:xfrm>
            <a:off x="4360034" y="3210635"/>
            <a:ext cx="1432636" cy="1419612"/>
          </a:xfrm>
          <a:prstGeom prst="rect">
            <a:avLst/>
          </a:prstGeom>
        </p:spPr>
      </p:pic>
      <p:pic>
        <p:nvPicPr>
          <p:cNvPr id="4" name="Picture 3" descr="HDPE container">
            <a:extLst>
              <a:ext uri="{FF2B5EF4-FFF2-40B4-BE49-F238E27FC236}">
                <a16:creationId xmlns:a16="http://schemas.microsoft.com/office/drawing/2014/main" id="{BB79E590-5514-4A5D-A779-D68E86163FE2}"/>
              </a:ext>
            </a:extLst>
          </p:cNvPr>
          <p:cNvPicPr>
            <a:picLocks noChangeAspect="1"/>
          </p:cNvPicPr>
          <p:nvPr/>
        </p:nvPicPr>
        <p:blipFill>
          <a:blip r:embed="rId6"/>
          <a:stretch>
            <a:fillRect/>
          </a:stretch>
        </p:blipFill>
        <p:spPr>
          <a:xfrm>
            <a:off x="6569101" y="2352129"/>
            <a:ext cx="2236468" cy="2116462"/>
          </a:xfrm>
          <a:prstGeom prst="rect">
            <a:avLst/>
          </a:prstGeom>
        </p:spPr>
      </p:pic>
      <p:sp>
        <p:nvSpPr>
          <p:cNvPr id="7" name="Rectangle 6">
            <a:extLst>
              <a:ext uri="{FF2B5EF4-FFF2-40B4-BE49-F238E27FC236}">
                <a16:creationId xmlns:a16="http://schemas.microsoft.com/office/drawing/2014/main" id="{3C83DB40-26D3-4C3D-8EDA-3BDA8BC8B682}"/>
              </a:ext>
            </a:extLst>
          </p:cNvPr>
          <p:cNvSpPr/>
          <p:nvPr/>
        </p:nvSpPr>
        <p:spPr>
          <a:xfrm>
            <a:off x="486739" y="1122873"/>
            <a:ext cx="4572000" cy="2062103"/>
          </a:xfrm>
          <a:prstGeom prst="rect">
            <a:avLst/>
          </a:prstGeom>
        </p:spPr>
        <p:txBody>
          <a:bodyPr>
            <a:spAutoFit/>
          </a:bodyPr>
          <a:lstStyle/>
          <a:p>
            <a:pPr marL="285750" indent="-285750">
              <a:spcAft>
                <a:spcPts val="600"/>
              </a:spcAft>
              <a:buFont typeface="Arial" panose="020B0604020202020204" pitchFamily="34" charset="0"/>
              <a:buChar char="•"/>
            </a:pPr>
            <a:r>
              <a:rPr lang="en-US" dirty="0"/>
              <a:t>Talking book cassettes (ABS)</a:t>
            </a:r>
          </a:p>
          <a:p>
            <a:pPr marL="285750" lvl="0" indent="-285750">
              <a:spcAft>
                <a:spcPts val="600"/>
              </a:spcAft>
              <a:buFont typeface="Arial" panose="020B0604020202020204" pitchFamily="34" charset="0"/>
              <a:buChar char="•"/>
              <a:defRPr/>
            </a:pPr>
            <a:r>
              <a:rPr lang="en-US" dirty="0"/>
              <a:t>DVD (polycarbonate)</a:t>
            </a:r>
          </a:p>
          <a:p>
            <a:pPr marL="285750" indent="-285750">
              <a:spcAft>
                <a:spcPts val="600"/>
              </a:spcAft>
              <a:buFont typeface="Arial" panose="020B0604020202020204" pitchFamily="34" charset="0"/>
              <a:buChar char="•"/>
            </a:pPr>
            <a:r>
              <a:rPr lang="en-US" dirty="0"/>
              <a:t>Acrylic sheet (Plexiglass)</a:t>
            </a:r>
          </a:p>
          <a:p>
            <a:pPr marL="285750" indent="-285750">
              <a:spcAft>
                <a:spcPts val="600"/>
              </a:spcAft>
              <a:buFont typeface="Arial" panose="020B0604020202020204" pitchFamily="34" charset="0"/>
              <a:buChar char="•"/>
            </a:pPr>
            <a:r>
              <a:rPr lang="en-US" dirty="0"/>
              <a:t>Low-density polyethylene (LDPE) bag</a:t>
            </a:r>
          </a:p>
          <a:p>
            <a:pPr marL="285750" lvl="0" indent="-285750">
              <a:spcAft>
                <a:spcPts val="600"/>
              </a:spcAft>
              <a:buFont typeface="Arial" panose="020B0604020202020204" pitchFamily="34" charset="0"/>
              <a:buChar char="•"/>
            </a:pPr>
            <a:r>
              <a:rPr lang="en-US" dirty="0"/>
              <a:t>High-density polyethylene (HDPE) container</a:t>
            </a:r>
          </a:p>
        </p:txBody>
      </p:sp>
      <p:sp>
        <p:nvSpPr>
          <p:cNvPr id="11" name="Rectangle 10">
            <a:extLst>
              <a:ext uri="{FF2B5EF4-FFF2-40B4-BE49-F238E27FC236}">
                <a16:creationId xmlns:a16="http://schemas.microsoft.com/office/drawing/2014/main" id="{F3CEA8C9-BE9A-444D-BF13-FA7929B715D2}"/>
              </a:ext>
            </a:extLst>
          </p:cNvPr>
          <p:cNvSpPr/>
          <p:nvPr/>
        </p:nvSpPr>
        <p:spPr>
          <a:xfrm>
            <a:off x="1008528" y="3585495"/>
            <a:ext cx="2845877" cy="400110"/>
          </a:xfrm>
          <a:prstGeom prst="rect">
            <a:avLst/>
          </a:prstGeom>
          <a:solidFill>
            <a:srgbClr val="38B0D7"/>
          </a:solidFill>
        </p:spPr>
        <p:txBody>
          <a:bodyPr wrap="square" anchor="t">
            <a:spAutoFit/>
          </a:bodyPr>
          <a:lstStyle/>
          <a:p>
            <a:pPr marL="68580">
              <a:spcAft>
                <a:spcPts val="600"/>
              </a:spcAft>
            </a:pPr>
            <a:r>
              <a:rPr lang="en-US" sz="2000" dirty="0"/>
              <a:t>Results next week!</a:t>
            </a:r>
          </a:p>
        </p:txBody>
      </p:sp>
    </p:spTree>
    <p:extLst>
      <p:ext uri="{BB962C8B-B14F-4D97-AF65-F5344CB8AC3E}">
        <p14:creationId xmlns:p14="http://schemas.microsoft.com/office/powerpoint/2010/main" val="30042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97F30-42EC-4528-8196-79252C7908D9}"/>
              </a:ext>
            </a:extLst>
          </p:cNvPr>
          <p:cNvSpPr>
            <a:spLocks noGrp="1"/>
          </p:cNvSpPr>
          <p:nvPr>
            <p:ph type="title" idx="4294967295"/>
          </p:nvPr>
        </p:nvSpPr>
        <p:spPr>
          <a:xfrm>
            <a:off x="315259" y="2248584"/>
            <a:ext cx="8174038" cy="646331"/>
          </a:xfrm>
          <a:prstGeom prst="rect">
            <a:avLst/>
          </a:prstGeom>
          <a:noFill/>
          <a:ln w="28575" cmpd="sng">
            <a:noFill/>
            <a:prstDash/>
          </a:ln>
          <a:effectLst/>
        </p:spPr>
        <p:txBody>
          <a:bodyPr rot="0" spcFirstLastPara="0" vertOverflow="overflow" horzOverflow="overflow" vert="horz" wrap="square" lIns="274320" tIns="45720" rIns="27432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all" spc="0" normalizeH="0" baseline="0" noProof="0" dirty="0">
                <a:ln>
                  <a:noFill/>
                </a:ln>
                <a:solidFill>
                  <a:schemeClr val="bg1"/>
                </a:solidFill>
                <a:effectLst/>
                <a:uLnTx/>
                <a:uFillTx/>
                <a:latin typeface="+mn-lt"/>
                <a:ea typeface="+mn-ea"/>
                <a:cs typeface="+mn-cs"/>
              </a:rPr>
              <a:t>SHARING THE RESEARCH</a:t>
            </a:r>
          </a:p>
        </p:txBody>
      </p:sp>
    </p:spTree>
    <p:extLst>
      <p:ext uri="{BB962C8B-B14F-4D97-AF65-F5344CB8AC3E}">
        <p14:creationId xmlns:p14="http://schemas.microsoft.com/office/powerpoint/2010/main" val="416893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E16AB-C337-4338-86A3-66E27A31C3DD}"/>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Discoverability, Open Access</a:t>
            </a:r>
          </a:p>
        </p:txBody>
      </p:sp>
      <p:sp>
        <p:nvSpPr>
          <p:cNvPr id="3" name="Text Placeholder 2">
            <a:extLst>
              <a:ext uri="{FF2B5EF4-FFF2-40B4-BE49-F238E27FC236}">
                <a16:creationId xmlns:a16="http://schemas.microsoft.com/office/drawing/2014/main" id="{05A10B88-E2B3-4DB2-910F-1375F3E0F039}"/>
              </a:ext>
            </a:extLst>
          </p:cNvPr>
          <p:cNvSpPr>
            <a:spLocks noGrp="1"/>
          </p:cNvSpPr>
          <p:nvPr>
            <p:ph type="body" sz="quarter" idx="12"/>
          </p:nvPr>
        </p:nvSpPr>
        <p:spPr>
          <a:xfrm>
            <a:off x="497540" y="1029747"/>
            <a:ext cx="8282393" cy="3356378"/>
          </a:xfrm>
        </p:spPr>
        <p:txBody>
          <a:bodyPr/>
          <a:lstStyle/>
          <a:p>
            <a:r>
              <a:rPr lang="en-US" dirty="0"/>
              <a:t>Project work products are added to OCLC online archive </a:t>
            </a:r>
            <a:r>
              <a:rPr lang="en-US" i="1" dirty="0"/>
              <a:t>as they are published</a:t>
            </a:r>
          </a:p>
          <a:p>
            <a:pPr lvl="1"/>
            <a:r>
              <a:rPr lang="en-US" dirty="0"/>
              <a:t>Regular crawls of REALM website</a:t>
            </a:r>
          </a:p>
          <a:p>
            <a:pPr lvl="1"/>
            <a:r>
              <a:rPr lang="en-US" dirty="0"/>
              <a:t>Literature reviews, data sets, reports, other documents</a:t>
            </a:r>
          </a:p>
          <a:p>
            <a:r>
              <a:rPr lang="en-US" dirty="0"/>
              <a:t>MARC record linked to </a:t>
            </a:r>
            <a:r>
              <a:rPr lang="en-US" dirty="0" err="1"/>
              <a:t>Worldcat</a:t>
            </a:r>
            <a:r>
              <a:rPr lang="en-US" dirty="0"/>
              <a:t> </a:t>
            </a:r>
          </a:p>
          <a:p>
            <a:r>
              <a:rPr lang="en-US" dirty="0"/>
              <a:t>Makes the work immediately discoverable to  researchers through global database</a:t>
            </a:r>
          </a:p>
        </p:txBody>
      </p:sp>
    </p:spTree>
    <p:extLst>
      <p:ext uri="{BB962C8B-B14F-4D97-AF65-F5344CB8AC3E}">
        <p14:creationId xmlns:p14="http://schemas.microsoft.com/office/powerpoint/2010/main" val="371243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REALM WorldCat record.">
            <a:extLst>
              <a:ext uri="{FF2B5EF4-FFF2-40B4-BE49-F238E27FC236}">
                <a16:creationId xmlns:a16="http://schemas.microsoft.com/office/drawing/2014/main" id="{AD5D1004-D61A-41A8-920E-28A3ED66B788}"/>
              </a:ext>
            </a:extLst>
          </p:cNvPr>
          <p:cNvPicPr>
            <a:picLocks noChangeAspect="1"/>
          </p:cNvPicPr>
          <p:nvPr/>
        </p:nvPicPr>
        <p:blipFill>
          <a:blip r:embed="rId3"/>
          <a:stretch>
            <a:fillRect/>
          </a:stretch>
        </p:blipFill>
        <p:spPr>
          <a:xfrm>
            <a:off x="100736" y="200378"/>
            <a:ext cx="8910904" cy="4163193"/>
          </a:xfrm>
          <a:prstGeom prst="rect">
            <a:avLst/>
          </a:prstGeom>
        </p:spPr>
      </p:pic>
      <p:sp>
        <p:nvSpPr>
          <p:cNvPr id="2" name="Title 1">
            <a:extLst>
              <a:ext uri="{FF2B5EF4-FFF2-40B4-BE49-F238E27FC236}">
                <a16:creationId xmlns:a16="http://schemas.microsoft.com/office/drawing/2014/main" id="{947FA28A-7750-4FF8-A9DF-E41BE282BD51}"/>
              </a:ext>
            </a:extLst>
          </p:cNvPr>
          <p:cNvSpPr>
            <a:spLocks noGrp="1"/>
          </p:cNvSpPr>
          <p:nvPr>
            <p:ph type="title" idx="4294967295"/>
          </p:nvPr>
        </p:nvSpPr>
        <p:spPr>
          <a:xfrm>
            <a:off x="1591176" y="4651853"/>
            <a:ext cx="3577590" cy="291269"/>
          </a:xfrm>
          <a:prstGeom prst="rect">
            <a:avLst/>
          </a:prstGeom>
        </p:spPr>
        <p:txBody>
          <a:bodyPr/>
          <a:lstStyle/>
          <a:p>
            <a:r>
              <a:rPr lang="en-US" sz="1600" dirty="0">
                <a:solidFill>
                  <a:schemeClr val="bg1"/>
                </a:solidFill>
              </a:rPr>
              <a:t>WorldCat Record</a:t>
            </a:r>
          </a:p>
        </p:txBody>
      </p:sp>
    </p:spTree>
    <p:extLst>
      <p:ext uri="{BB962C8B-B14F-4D97-AF65-F5344CB8AC3E}">
        <p14:creationId xmlns:p14="http://schemas.microsoft.com/office/powerpoint/2010/main" val="246221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18B5B-1080-8A42-B34F-F346E873D017}"/>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Coming soon</a:t>
            </a:r>
          </a:p>
        </p:txBody>
      </p:sp>
      <p:pic>
        <p:nvPicPr>
          <p:cNvPr id="4" name="Picture 3" descr="A group of people sitting at a table&#10;&#10;Description automatically generated">
            <a:extLst>
              <a:ext uri="{FF2B5EF4-FFF2-40B4-BE49-F238E27FC236}">
                <a16:creationId xmlns:a16="http://schemas.microsoft.com/office/drawing/2014/main" id="{BA521E1C-0CDF-B249-AC30-E582D013D0A8}"/>
              </a:ext>
            </a:extLst>
          </p:cNvPr>
          <p:cNvPicPr>
            <a:picLocks noChangeAspect="1"/>
          </p:cNvPicPr>
          <p:nvPr/>
        </p:nvPicPr>
        <p:blipFill>
          <a:blip r:embed="rId3"/>
          <a:stretch>
            <a:fillRect/>
          </a:stretch>
        </p:blipFill>
        <p:spPr>
          <a:xfrm>
            <a:off x="5617506" y="791907"/>
            <a:ext cx="3042839" cy="3224980"/>
          </a:xfrm>
          <a:prstGeom prst="rect">
            <a:avLst/>
          </a:prstGeom>
        </p:spPr>
      </p:pic>
      <p:sp>
        <p:nvSpPr>
          <p:cNvPr id="6" name="Text Placeholder 2">
            <a:extLst>
              <a:ext uri="{FF2B5EF4-FFF2-40B4-BE49-F238E27FC236}">
                <a16:creationId xmlns:a16="http://schemas.microsoft.com/office/drawing/2014/main" id="{F51911C6-0565-C941-A38F-FCAF1CFA5990}"/>
              </a:ext>
            </a:extLst>
          </p:cNvPr>
          <p:cNvSpPr>
            <a:spLocks noGrp="1"/>
          </p:cNvSpPr>
          <p:nvPr>
            <p:ph type="body" sz="quarter" idx="12"/>
          </p:nvPr>
        </p:nvSpPr>
        <p:spPr>
          <a:xfrm>
            <a:off x="340786" y="990572"/>
            <a:ext cx="4750503" cy="2827649"/>
          </a:xfrm>
        </p:spPr>
        <p:txBody>
          <a:bodyPr vert="horz" anchor="t"/>
          <a:lstStyle/>
          <a:p>
            <a:r>
              <a:rPr lang="en-US" sz="1700" dirty="0"/>
              <a:t>More tests! </a:t>
            </a:r>
          </a:p>
          <a:p>
            <a:r>
              <a:rPr lang="en-US" sz="1700" dirty="0">
                <a:cs typeface="Arial"/>
              </a:rPr>
              <a:t>Phase 2 literature review complete in September</a:t>
            </a:r>
          </a:p>
          <a:p>
            <a:r>
              <a:rPr lang="en-US" sz="1700" dirty="0"/>
              <a:t>New project website</a:t>
            </a:r>
            <a:endParaRPr lang="en-US" sz="1700" dirty="0">
              <a:cs typeface="Arial"/>
            </a:endParaRPr>
          </a:p>
          <a:p>
            <a:r>
              <a:rPr lang="en-US" sz="1700" dirty="0">
                <a:cs typeface="Arial"/>
              </a:rPr>
              <a:t>Toolkit resources</a:t>
            </a:r>
          </a:p>
          <a:p>
            <a:r>
              <a:rPr lang="en-US" sz="1700" dirty="0"/>
              <a:t>Illustrative examples from libraries, archives, and museums</a:t>
            </a:r>
          </a:p>
          <a:p>
            <a:r>
              <a:rPr lang="en-US" sz="1700" dirty="0"/>
              <a:t>Continued LAM community discussion </a:t>
            </a:r>
            <a:br>
              <a:rPr lang="en-US" sz="1600" dirty="0"/>
            </a:br>
            <a:endParaRPr lang="en-US" sz="1600" dirty="0"/>
          </a:p>
          <a:p>
            <a:endParaRPr lang="en-US" sz="1600" dirty="0"/>
          </a:p>
        </p:txBody>
      </p:sp>
    </p:spTree>
    <p:extLst>
      <p:ext uri="{BB962C8B-B14F-4D97-AF65-F5344CB8AC3E}">
        <p14:creationId xmlns:p14="http://schemas.microsoft.com/office/powerpoint/2010/main" val="166912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40428" y="1437378"/>
            <a:ext cx="3980966" cy="781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rgbClr val="39AFD7"/>
                </a:solidFill>
                <a:effectLst/>
                <a:uLnTx/>
                <a:uFillTx/>
                <a:latin typeface="+mn-lt"/>
                <a:ea typeface="+mn-ea"/>
                <a:cs typeface="+mn-cs"/>
              </a:rPr>
              <a:t>Questions? </a:t>
            </a:r>
          </a:p>
        </p:txBody>
      </p:sp>
    </p:spTree>
    <p:extLst>
      <p:ext uri="{BB962C8B-B14F-4D97-AF65-F5344CB8AC3E}">
        <p14:creationId xmlns:p14="http://schemas.microsoft.com/office/powerpoint/2010/main" val="6441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BE21C-876B-5748-9EDA-B847031ECDB5}"/>
              </a:ext>
              <a:ext uri="{C183D7F6-B498-43B3-948B-1728B52AA6E4}">
                <adec:decorative xmlns:adec="http://schemas.microsoft.com/office/drawing/2017/decorative" val="1"/>
              </a:ext>
            </a:extLst>
          </p:cNvPr>
          <p:cNvSpPr/>
          <p:nvPr/>
        </p:nvSpPr>
        <p:spPr>
          <a:xfrm rot="16200000">
            <a:off x="4092251" y="-4092252"/>
            <a:ext cx="959498" cy="914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F7753980-5C3C-C945-8DE9-37DE7A4D0049}"/>
              </a:ext>
            </a:extLst>
          </p:cNvPr>
          <p:cNvSpPr txBox="1">
            <a:spLocks noGrp="1"/>
          </p:cNvSpPr>
          <p:nvPr>
            <p:ph type="title" idx="4294967295"/>
          </p:nvPr>
        </p:nvSpPr>
        <p:spPr>
          <a:xfrm>
            <a:off x="460022" y="246615"/>
            <a:ext cx="5727700" cy="48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IMLS</a:t>
            </a:r>
          </a:p>
        </p:txBody>
      </p:sp>
      <p:sp>
        <p:nvSpPr>
          <p:cNvPr id="5" name="TextBox 4">
            <a:extLst>
              <a:ext uri="{FF2B5EF4-FFF2-40B4-BE49-F238E27FC236}">
                <a16:creationId xmlns:a16="http://schemas.microsoft.com/office/drawing/2014/main" id="{0DD4A977-7304-634A-A235-C2E7772B5AB8}"/>
              </a:ext>
            </a:extLst>
          </p:cNvPr>
          <p:cNvSpPr txBox="1"/>
          <p:nvPr/>
        </p:nvSpPr>
        <p:spPr>
          <a:xfrm>
            <a:off x="999067" y="1213781"/>
            <a:ext cx="7145866" cy="3431709"/>
          </a:xfrm>
          <a:prstGeom prst="rect">
            <a:avLst/>
          </a:prstGeom>
          <a:noFill/>
        </p:spPr>
        <p:txBody>
          <a:bodyPr wrap="square" rtlCol="0" anchor="t">
            <a:spAutoFit/>
          </a:bodyPr>
          <a:lstStyle/>
          <a:p>
            <a:pPr marL="285750" indent="-285750">
              <a:spcAft>
                <a:spcPts val="600"/>
              </a:spcAft>
              <a:buFont typeface="Arial"/>
              <a:buChar char="•"/>
            </a:pPr>
            <a:r>
              <a:rPr lang="en-US" sz="2400">
                <a:cs typeface="Arial"/>
              </a:rPr>
              <a:t>Project funder </a:t>
            </a:r>
            <a:endParaRPr lang="en-US"/>
          </a:p>
          <a:p>
            <a:pPr marL="285750" indent="-285750">
              <a:spcAft>
                <a:spcPts val="600"/>
              </a:spcAft>
              <a:buFont typeface="Arial"/>
              <a:buChar char="•"/>
            </a:pPr>
            <a:r>
              <a:rPr lang="en-US" sz="2400">
                <a:cs typeface="Arial"/>
              </a:rPr>
              <a:t>Consult on project goals and activities</a:t>
            </a:r>
          </a:p>
          <a:p>
            <a:pPr marL="285750" indent="-285750">
              <a:spcAft>
                <a:spcPts val="600"/>
              </a:spcAft>
              <a:buFont typeface="Arial"/>
              <a:buChar char="•"/>
            </a:pPr>
            <a:r>
              <a:rPr lang="en-US" sz="2400">
                <a:cs typeface="Arial"/>
              </a:rPr>
              <a:t>Coordinate formation of project steering committee and working groups</a:t>
            </a:r>
          </a:p>
          <a:p>
            <a:endParaRPr lang="en-US">
              <a:cs typeface="Arial"/>
            </a:endParaRPr>
          </a:p>
          <a:p>
            <a:endParaRPr lang="en-US">
              <a:ea typeface="+mn-lt"/>
              <a:cs typeface="+mn-lt"/>
            </a:endParaRPr>
          </a:p>
          <a:p>
            <a:pPr algn="ctr"/>
            <a:r>
              <a:rPr lang="en-US" sz="1400">
                <a:ea typeface="+mn-lt"/>
                <a:cs typeface="+mn-lt"/>
              </a:rPr>
              <a:t>The Institute of Museum and Library Services is the primary source of federal support for the nation's libraries and museums. We advance, support, and empower America’s museums, libraries, and related organizations through grantmaking, research, and policy development. Our vision is a nation where museums and libraries work together to transform the lives of individuals and communities. </a:t>
            </a:r>
          </a:p>
        </p:txBody>
      </p:sp>
    </p:spTree>
    <p:extLst>
      <p:ext uri="{BB962C8B-B14F-4D97-AF65-F5344CB8AC3E}">
        <p14:creationId xmlns:p14="http://schemas.microsoft.com/office/powerpoint/2010/main" val="646567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15D66C-1C03-1D4C-891F-C1CA6A8C1FFE}"/>
              </a:ext>
            </a:extLst>
          </p:cNvPr>
          <p:cNvSpPr>
            <a:spLocks noGrp="1"/>
          </p:cNvSpPr>
          <p:nvPr>
            <p:ph type="body" sz="quarter" idx="12"/>
          </p:nvPr>
        </p:nvSpPr>
        <p:spPr>
          <a:xfrm>
            <a:off x="340786" y="411948"/>
            <a:ext cx="8439148" cy="505646"/>
          </a:xfrm>
        </p:spPr>
        <p:txBody>
          <a:bodyPr/>
          <a:lstStyle/>
          <a:p>
            <a:r>
              <a:rPr lang="en-US" sz="3200" b="1" dirty="0">
                <a:solidFill>
                  <a:schemeClr val="tx2"/>
                </a:solidFill>
              </a:rPr>
              <a:t>Executive Project Steering Committee</a:t>
            </a:r>
          </a:p>
        </p:txBody>
      </p:sp>
      <p:sp>
        <p:nvSpPr>
          <p:cNvPr id="4" name="Rectangle 3">
            <a:extLst>
              <a:ext uri="{FF2B5EF4-FFF2-40B4-BE49-F238E27FC236}">
                <a16:creationId xmlns:a16="http://schemas.microsoft.com/office/drawing/2014/main" id="{A8082AA7-EC56-C246-9500-8357082E818F}"/>
              </a:ext>
            </a:extLst>
          </p:cNvPr>
          <p:cNvSpPr/>
          <p:nvPr/>
        </p:nvSpPr>
        <p:spPr>
          <a:xfrm>
            <a:off x="691091" y="2571750"/>
            <a:ext cx="4572000" cy="1287532"/>
          </a:xfrm>
          <a:prstGeom prst="rect">
            <a:avLst/>
          </a:prstGeom>
        </p:spPr>
        <p:txBody>
          <a:bodyPr>
            <a:spAutoFit/>
          </a:bodyPr>
          <a:lstStyle/>
          <a:p>
            <a:pPr algn="just">
              <a:lnSpc>
                <a:spcPct val="150000"/>
              </a:lnSpc>
              <a:buFont typeface="Courier New" panose="02070309020205020404" pitchFamily="49" charset="0"/>
              <a:buChar char="o"/>
            </a:pPr>
            <a:r>
              <a:rPr lang="en-US" dirty="0"/>
              <a:t>  Operations Working Group</a:t>
            </a:r>
          </a:p>
          <a:p>
            <a:pPr algn="just">
              <a:lnSpc>
                <a:spcPct val="150000"/>
              </a:lnSpc>
              <a:buFont typeface="Courier New" panose="02070309020205020404" pitchFamily="49" charset="0"/>
              <a:buChar char="o"/>
            </a:pPr>
            <a:r>
              <a:rPr lang="en-US" dirty="0"/>
              <a:t>  Scientific Working Group</a:t>
            </a:r>
          </a:p>
          <a:p>
            <a:pPr algn="just">
              <a:lnSpc>
                <a:spcPct val="150000"/>
              </a:lnSpc>
              <a:buFont typeface="Courier New" panose="02070309020205020404" pitchFamily="49" charset="0"/>
              <a:buChar char="o"/>
            </a:pPr>
            <a:r>
              <a:rPr lang="en-US" dirty="0"/>
              <a:t>  Communications Working Group</a:t>
            </a:r>
          </a:p>
        </p:txBody>
      </p:sp>
      <p:sp>
        <p:nvSpPr>
          <p:cNvPr id="5" name="Text Placeholder 2">
            <a:extLst>
              <a:ext uri="{FF2B5EF4-FFF2-40B4-BE49-F238E27FC236}">
                <a16:creationId xmlns:a16="http://schemas.microsoft.com/office/drawing/2014/main" id="{D8B4E5F1-B913-E344-BDCB-A02C8CFD33E6}"/>
              </a:ext>
            </a:extLst>
          </p:cNvPr>
          <p:cNvSpPr txBox="1">
            <a:spLocks/>
          </p:cNvSpPr>
          <p:nvPr/>
        </p:nvSpPr>
        <p:spPr>
          <a:xfrm>
            <a:off x="815269" y="3915138"/>
            <a:ext cx="7019219" cy="788533"/>
          </a:xfrm>
          <a:prstGeom prst="rect">
            <a:avLst/>
          </a:prstGeom>
        </p:spPr>
        <p:txBody>
          <a:bodyPr vert="horz"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1600" dirty="0">
                <a:latin typeface="Arial"/>
                <a:ea typeface="Calibri" panose="020F0502020204030204" pitchFamily="34" charset="0"/>
                <a:cs typeface="Times New Roman"/>
              </a:rPr>
              <a:t>Bringing in the perspectives, needs and interpretations from across individual institutions, </a:t>
            </a:r>
            <a:r>
              <a:rPr lang="en-US" sz="1600" dirty="0" err="1">
                <a:latin typeface="Arial"/>
                <a:ea typeface="Calibri" panose="020F0502020204030204" pitchFamily="34" charset="0"/>
                <a:cs typeface="Arial"/>
              </a:rPr>
              <a:t>consortial</a:t>
            </a:r>
            <a:r>
              <a:rPr lang="en-US" sz="1600" dirty="0">
                <a:latin typeface="Arial"/>
                <a:ea typeface="Calibri" panose="020F0502020204030204" pitchFamily="34" charset="0"/>
                <a:cs typeface="Arial"/>
              </a:rPr>
              <a:t> systems, </a:t>
            </a:r>
            <a:r>
              <a:rPr lang="en-US" sz="1600" dirty="0">
                <a:latin typeface="Arial"/>
                <a:ea typeface="Calibri" panose="020F0502020204030204" pitchFamily="34" charset="0"/>
                <a:cs typeface="Times New Roman"/>
              </a:rPr>
              <a:t>and member organizations. </a:t>
            </a:r>
            <a:endParaRPr lang="en-US" sz="1600" dirty="0">
              <a:latin typeface="Arial"/>
              <a:cs typeface="Times New Roman"/>
            </a:endParaRPr>
          </a:p>
        </p:txBody>
      </p:sp>
      <p:sp>
        <p:nvSpPr>
          <p:cNvPr id="7" name="Text Placeholder 2">
            <a:extLst>
              <a:ext uri="{FF2B5EF4-FFF2-40B4-BE49-F238E27FC236}">
                <a16:creationId xmlns:a16="http://schemas.microsoft.com/office/drawing/2014/main" id="{61F35855-6DE8-5847-B0F9-F0489A22F56E}"/>
              </a:ext>
            </a:extLst>
          </p:cNvPr>
          <p:cNvSpPr txBox="1">
            <a:spLocks/>
          </p:cNvSpPr>
          <p:nvPr/>
        </p:nvSpPr>
        <p:spPr>
          <a:xfrm>
            <a:off x="691092" y="1107818"/>
            <a:ext cx="7143396" cy="505646"/>
          </a:xfrm>
          <a:prstGeom prst="rect">
            <a:avLst/>
          </a:prstGeom>
        </p:spPr>
        <p:txBody>
          <a:bodyPr vert="horz"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1600" dirty="0">
                <a:latin typeface="Arial"/>
                <a:ea typeface="Calibri" panose="020F0502020204030204" pitchFamily="34" charset="0"/>
                <a:cs typeface="Times New Roman"/>
              </a:rPr>
              <a:t>Comprised of leaders from across the archive, library, museum, and scientific fields that are meeting regularly to provide input to the REALM project. </a:t>
            </a:r>
            <a:endParaRPr lang="en-US" sz="1600" dirty="0"/>
          </a:p>
        </p:txBody>
      </p:sp>
      <p:sp>
        <p:nvSpPr>
          <p:cNvPr id="8" name="Text Placeholder 2">
            <a:extLst>
              <a:ext uri="{FF2B5EF4-FFF2-40B4-BE49-F238E27FC236}">
                <a16:creationId xmlns:a16="http://schemas.microsoft.com/office/drawing/2014/main" id="{410C47A6-3723-2641-9149-23CF077AE3B2}"/>
              </a:ext>
            </a:extLst>
          </p:cNvPr>
          <p:cNvSpPr txBox="1">
            <a:spLocks noGrp="1"/>
          </p:cNvSpPr>
          <p:nvPr>
            <p:ph type="title" idx="4294967295"/>
          </p:nvPr>
        </p:nvSpPr>
        <p:spPr>
          <a:xfrm>
            <a:off x="340786" y="2010248"/>
            <a:ext cx="8439148" cy="505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1" i="0" u="none" strike="noStrike" kern="1200" cap="none" spc="0" normalizeH="0" baseline="0" noProof="0" dirty="0">
                <a:ln>
                  <a:noFill/>
                </a:ln>
                <a:solidFill>
                  <a:schemeClr val="tx2"/>
                </a:solidFill>
                <a:effectLst/>
                <a:uLnTx/>
                <a:uFillTx/>
                <a:latin typeface="+mn-lt"/>
                <a:ea typeface="+mn-ea"/>
                <a:cs typeface="+mn-cs"/>
              </a:rPr>
              <a:t>Working Groups</a:t>
            </a:r>
          </a:p>
        </p:txBody>
      </p:sp>
    </p:spTree>
    <p:extLst>
      <p:ext uri="{BB962C8B-B14F-4D97-AF65-F5344CB8AC3E}">
        <p14:creationId xmlns:p14="http://schemas.microsoft.com/office/powerpoint/2010/main" val="3900770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BE21C-876B-5748-9EDA-B847031ECDB5}"/>
              </a:ext>
              <a:ext uri="{C183D7F6-B498-43B3-948B-1728B52AA6E4}">
                <adec:decorative xmlns:adec="http://schemas.microsoft.com/office/drawing/2017/decorative" val="1"/>
              </a:ext>
            </a:extLst>
          </p:cNvPr>
          <p:cNvSpPr/>
          <p:nvPr/>
        </p:nvSpPr>
        <p:spPr>
          <a:xfrm rot="16200000">
            <a:off x="4092251" y="-4081307"/>
            <a:ext cx="959498" cy="914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F7753980-5C3C-C945-8DE9-37DE7A4D0049}"/>
              </a:ext>
            </a:extLst>
          </p:cNvPr>
          <p:cNvSpPr txBox="1">
            <a:spLocks noGrp="1"/>
          </p:cNvSpPr>
          <p:nvPr>
            <p:ph type="title" idx="4294967295"/>
          </p:nvPr>
        </p:nvSpPr>
        <p:spPr>
          <a:xfrm>
            <a:off x="460022" y="246615"/>
            <a:ext cx="5727700" cy="48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Battelle</a:t>
            </a:r>
          </a:p>
        </p:txBody>
      </p:sp>
      <p:sp>
        <p:nvSpPr>
          <p:cNvPr id="5" name="TextBox 4">
            <a:extLst>
              <a:ext uri="{FF2B5EF4-FFF2-40B4-BE49-F238E27FC236}">
                <a16:creationId xmlns:a16="http://schemas.microsoft.com/office/drawing/2014/main" id="{1CD8AE92-2D23-5747-8E31-5F55B04A9039}"/>
              </a:ext>
            </a:extLst>
          </p:cNvPr>
          <p:cNvSpPr txBox="1"/>
          <p:nvPr/>
        </p:nvSpPr>
        <p:spPr>
          <a:xfrm>
            <a:off x="460022" y="1215997"/>
            <a:ext cx="8034151" cy="3262432"/>
          </a:xfrm>
          <a:prstGeom prst="rect">
            <a:avLst/>
          </a:prstGeom>
          <a:noFill/>
        </p:spPr>
        <p:txBody>
          <a:bodyPr wrap="square" rtlCol="0" anchor="t">
            <a:spAutoFit/>
          </a:bodyPr>
          <a:lstStyle/>
          <a:p>
            <a:pPr marL="285750" indent="-285750">
              <a:spcAft>
                <a:spcPts val="600"/>
              </a:spcAft>
              <a:buFont typeface="Arial"/>
              <a:buChar char="•"/>
            </a:pPr>
            <a:r>
              <a:rPr lang="en-US" sz="2400">
                <a:cs typeface="Arial"/>
              </a:rPr>
              <a:t>Nonprofit contract research institute headquartered in Columbus, Ohio</a:t>
            </a:r>
            <a:endParaRPr lang="en-US"/>
          </a:p>
          <a:p>
            <a:pPr marL="285750" indent="-285750">
              <a:spcAft>
                <a:spcPts val="600"/>
              </a:spcAft>
              <a:buFont typeface="Arial"/>
              <a:buChar char="•"/>
            </a:pPr>
            <a:r>
              <a:rPr lang="en-US" sz="2400">
                <a:cs typeface="Arial"/>
              </a:rPr>
              <a:t>Research and development across public health, consumer, industrial, medical, energy, national security</a:t>
            </a:r>
          </a:p>
          <a:p>
            <a:pPr marL="285750" indent="-285750">
              <a:spcAft>
                <a:spcPts val="600"/>
              </a:spcAft>
              <a:buFont typeface="Arial"/>
              <a:buChar char="•"/>
            </a:pPr>
            <a:r>
              <a:rPr lang="en-US" sz="2400">
                <a:cs typeface="Arial"/>
              </a:rPr>
              <a:t>Division of biodefense &amp; emerging infectious diseases including a biosafety Level (BSL)-3 laboratory</a:t>
            </a:r>
          </a:p>
          <a:p>
            <a:pPr marL="285750" indent="-285750">
              <a:spcAft>
                <a:spcPts val="600"/>
              </a:spcAft>
              <a:buFont typeface="Arial"/>
              <a:buChar char="•"/>
            </a:pPr>
            <a:r>
              <a:rPr lang="en-US" sz="2400">
                <a:cs typeface="Arial"/>
              </a:rPr>
              <a:t>SARS-CoV-2 Critical Care Decontamination System</a:t>
            </a:r>
          </a:p>
          <a:p>
            <a:endParaRPr lang="en-US"/>
          </a:p>
        </p:txBody>
      </p:sp>
    </p:spTree>
    <p:extLst>
      <p:ext uri="{BB962C8B-B14F-4D97-AF65-F5344CB8AC3E}">
        <p14:creationId xmlns:p14="http://schemas.microsoft.com/office/powerpoint/2010/main" val="40096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BE21C-876B-5748-9EDA-B847031ECDB5}"/>
              </a:ext>
              <a:ext uri="{C183D7F6-B498-43B3-948B-1728B52AA6E4}">
                <adec:decorative xmlns:adec="http://schemas.microsoft.com/office/drawing/2017/decorative" val="1"/>
              </a:ext>
            </a:extLst>
          </p:cNvPr>
          <p:cNvSpPr/>
          <p:nvPr/>
        </p:nvSpPr>
        <p:spPr>
          <a:xfrm rot="16200000">
            <a:off x="4092251" y="-4092252"/>
            <a:ext cx="959498" cy="914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F7753980-5C3C-C945-8DE9-37DE7A4D0049}"/>
              </a:ext>
            </a:extLst>
          </p:cNvPr>
          <p:cNvSpPr txBox="1">
            <a:spLocks noGrp="1"/>
          </p:cNvSpPr>
          <p:nvPr>
            <p:ph type="title" idx="4294967295"/>
          </p:nvPr>
        </p:nvSpPr>
        <p:spPr>
          <a:xfrm>
            <a:off x="460022" y="246615"/>
            <a:ext cx="5727700" cy="48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OCLC</a:t>
            </a:r>
          </a:p>
        </p:txBody>
      </p:sp>
      <p:sp>
        <p:nvSpPr>
          <p:cNvPr id="9" name="TextBox 8">
            <a:extLst>
              <a:ext uri="{FF2B5EF4-FFF2-40B4-BE49-F238E27FC236}">
                <a16:creationId xmlns:a16="http://schemas.microsoft.com/office/drawing/2014/main" id="{ED0F82DB-2390-5F47-8173-0F2F342A3740}"/>
              </a:ext>
            </a:extLst>
          </p:cNvPr>
          <p:cNvSpPr txBox="1"/>
          <p:nvPr/>
        </p:nvSpPr>
        <p:spPr>
          <a:xfrm>
            <a:off x="375003" y="1206115"/>
            <a:ext cx="7873647" cy="2785378"/>
          </a:xfrm>
          <a:prstGeom prst="rect">
            <a:avLst/>
          </a:prstGeom>
          <a:noFill/>
        </p:spPr>
        <p:txBody>
          <a:bodyPr wrap="square" rtlCol="0" anchor="t">
            <a:spAutoFit/>
          </a:bodyPr>
          <a:lstStyle/>
          <a:p>
            <a:pPr marL="285750" indent="-285750">
              <a:spcAft>
                <a:spcPts val="600"/>
              </a:spcAft>
              <a:buFont typeface="Arial"/>
              <a:buChar char="•"/>
            </a:pPr>
            <a:r>
              <a:rPr lang="en-US" sz="2200">
                <a:cs typeface="Arial"/>
              </a:rPr>
              <a:t>Lead and manage execution of project deliverables</a:t>
            </a:r>
            <a:endParaRPr lang="en-US"/>
          </a:p>
          <a:p>
            <a:pPr marL="285750" indent="-285750">
              <a:spcAft>
                <a:spcPts val="600"/>
              </a:spcAft>
              <a:buFont typeface="Arial"/>
              <a:buChar char="•"/>
            </a:pPr>
            <a:r>
              <a:rPr lang="en-US" sz="2200">
                <a:cs typeface="Arial"/>
              </a:rPr>
              <a:t>Coordinate Battelle scientific research</a:t>
            </a:r>
          </a:p>
          <a:p>
            <a:pPr marL="285750" indent="-285750">
              <a:spcAft>
                <a:spcPts val="600"/>
              </a:spcAft>
              <a:buFont typeface="Arial"/>
              <a:buChar char="•"/>
            </a:pPr>
            <a:r>
              <a:rPr lang="en-US" sz="2200">
                <a:cs typeface="Arial"/>
              </a:rPr>
              <a:t>Collect, synthesize stakeholder input to inform decisions</a:t>
            </a:r>
            <a:endParaRPr lang="en-US">
              <a:cs typeface="Arial"/>
            </a:endParaRPr>
          </a:p>
          <a:p>
            <a:pPr marL="285750" indent="-285750">
              <a:spcAft>
                <a:spcPts val="600"/>
              </a:spcAft>
              <a:buFont typeface="Arial"/>
              <a:buChar char="•"/>
            </a:pPr>
            <a:r>
              <a:rPr lang="en-US" sz="2200">
                <a:cs typeface="Arial"/>
              </a:rPr>
              <a:t>Activate a cross-sector communication network</a:t>
            </a:r>
          </a:p>
          <a:p>
            <a:pPr marL="285750" indent="-285750">
              <a:spcAft>
                <a:spcPts val="600"/>
              </a:spcAft>
              <a:buFont typeface="Arial"/>
              <a:buChar char="•"/>
            </a:pPr>
            <a:r>
              <a:rPr lang="en-US" sz="2200">
                <a:cs typeface="Arial"/>
              </a:rPr>
              <a:t>Publish and distribute research and information to the archives, libraries and museums communities</a:t>
            </a:r>
          </a:p>
          <a:p>
            <a:pPr marL="285750" indent="-285750">
              <a:buFont typeface="Arial"/>
              <a:buChar char="•"/>
            </a:pPr>
            <a:endParaRPr lang="en-US">
              <a:cs typeface="Arial"/>
            </a:endParaRPr>
          </a:p>
        </p:txBody>
      </p:sp>
    </p:spTree>
    <p:extLst>
      <p:ext uri="{BB962C8B-B14F-4D97-AF65-F5344CB8AC3E}">
        <p14:creationId xmlns:p14="http://schemas.microsoft.com/office/powerpoint/2010/main" val="73632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5E6AAA2-07CC-CD4E-81B9-7CA3410F2453}"/>
              </a:ext>
            </a:extLst>
          </p:cNvPr>
          <p:cNvPicPr>
            <a:picLocks noChangeAspect="1"/>
          </p:cNvPicPr>
          <p:nvPr/>
        </p:nvPicPr>
        <p:blipFill>
          <a:blip r:embed="rId3"/>
          <a:stretch>
            <a:fillRect/>
          </a:stretch>
        </p:blipFill>
        <p:spPr>
          <a:xfrm>
            <a:off x="3271510" y="1357872"/>
            <a:ext cx="2600980" cy="3443023"/>
          </a:xfrm>
          <a:prstGeom prst="rect">
            <a:avLst/>
          </a:prstGeom>
        </p:spPr>
      </p:pic>
      <p:pic>
        <p:nvPicPr>
          <p:cNvPr id="263" name="Picture 262" descr="A close up of a logo&#10;&#10;Description automatically generated">
            <a:extLst>
              <a:ext uri="{FF2B5EF4-FFF2-40B4-BE49-F238E27FC236}">
                <a16:creationId xmlns:a16="http://schemas.microsoft.com/office/drawing/2014/main" id="{CD71AEF1-8659-094B-BF43-5D4F152E9774}"/>
              </a:ext>
            </a:extLst>
          </p:cNvPr>
          <p:cNvPicPr>
            <a:picLocks noChangeAspect="1"/>
          </p:cNvPicPr>
          <p:nvPr/>
        </p:nvPicPr>
        <p:blipFill>
          <a:blip r:embed="rId3"/>
          <a:stretch>
            <a:fillRect/>
          </a:stretch>
        </p:blipFill>
        <p:spPr>
          <a:xfrm>
            <a:off x="429438" y="1357872"/>
            <a:ext cx="2600980" cy="3443023"/>
          </a:xfrm>
          <a:prstGeom prst="rect">
            <a:avLst/>
          </a:prstGeom>
        </p:spPr>
      </p:pic>
      <p:pic>
        <p:nvPicPr>
          <p:cNvPr id="3" name="Picture 20" descr="Phase 1: May-August 2020. Phase 2: June-October 2020. Phase 3: October 2020-September 2021.">
            <a:extLst>
              <a:ext uri="{FF2B5EF4-FFF2-40B4-BE49-F238E27FC236}">
                <a16:creationId xmlns:a16="http://schemas.microsoft.com/office/drawing/2014/main" id="{B1B91306-A0D4-9F44-A6A2-C4157AA906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FB4FC0E1-12EB-4EF8-86F6-5F5C071A1A1F}"/>
              </a:ext>
            </a:extLst>
          </p:cNvPr>
          <p:cNvSpPr>
            <a:spLocks noGrp="1"/>
          </p:cNvSpPr>
          <p:nvPr>
            <p:ph type="title" idx="4294967295"/>
          </p:nvPr>
        </p:nvSpPr>
        <p:spPr>
          <a:xfrm>
            <a:off x="647900" y="21492"/>
            <a:ext cx="1142399" cy="993775"/>
          </a:xfrm>
          <a:prstGeom prst="rect">
            <a:avLst/>
          </a:prstGeom>
        </p:spPr>
        <p:txBody>
          <a:bodyPr/>
          <a:lstStyle/>
          <a:p>
            <a:r>
              <a:rPr lang="en-US" sz="1600" dirty="0">
                <a:solidFill>
                  <a:schemeClr val="bg1"/>
                </a:solidFill>
              </a:rPr>
              <a:t>Phases</a:t>
            </a:r>
          </a:p>
        </p:txBody>
      </p:sp>
    </p:spTree>
    <p:extLst>
      <p:ext uri="{BB962C8B-B14F-4D97-AF65-F5344CB8AC3E}">
        <p14:creationId xmlns:p14="http://schemas.microsoft.com/office/powerpoint/2010/main" val="3592976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B0979-42E8-4DCB-BA75-D90D51A8A9CF}"/>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Project activities</a:t>
            </a:r>
          </a:p>
        </p:txBody>
      </p:sp>
      <p:sp>
        <p:nvSpPr>
          <p:cNvPr id="3" name="Text Placeholder 2">
            <a:extLst>
              <a:ext uri="{FF2B5EF4-FFF2-40B4-BE49-F238E27FC236}">
                <a16:creationId xmlns:a16="http://schemas.microsoft.com/office/drawing/2014/main" id="{BBE7E7C3-A38E-4B36-B4C9-0E073A7824BE}"/>
              </a:ext>
            </a:extLst>
          </p:cNvPr>
          <p:cNvSpPr>
            <a:spLocks noGrp="1"/>
          </p:cNvSpPr>
          <p:nvPr>
            <p:ph type="body" sz="quarter" idx="12"/>
          </p:nvPr>
        </p:nvSpPr>
        <p:spPr>
          <a:xfrm>
            <a:off x="340786" y="1145541"/>
            <a:ext cx="8439148" cy="3081878"/>
          </a:xfrm>
        </p:spPr>
        <p:txBody>
          <a:bodyPr vert="horz" anchor="t"/>
          <a:lstStyle/>
          <a:p>
            <a:r>
              <a:rPr lang="en-US"/>
              <a:t>Literature reviews of published science</a:t>
            </a:r>
          </a:p>
          <a:p>
            <a:pPr fontAlgn="base"/>
            <a:r>
              <a:rPr lang="en-US"/>
              <a:t>Ongoing engagement with representatives and subject matter experts from archives, libraries, and museums</a:t>
            </a:r>
          </a:p>
          <a:p>
            <a:pPr fontAlgn="base"/>
            <a:r>
              <a:rPr lang="en-US"/>
              <a:t>Laboratory testing of materials</a:t>
            </a:r>
          </a:p>
          <a:p>
            <a:pPr fontAlgn="base"/>
            <a:r>
              <a:rPr lang="en-US"/>
              <a:t>Synthesize the above inputs into toolkit resources</a:t>
            </a:r>
          </a:p>
          <a:p>
            <a:pPr fontAlgn="base"/>
            <a:r>
              <a:rPr lang="en-US"/>
              <a:t>Share project information and toolkit resources</a:t>
            </a:r>
          </a:p>
        </p:txBody>
      </p:sp>
    </p:spTree>
    <p:extLst>
      <p:ext uri="{BB962C8B-B14F-4D97-AF65-F5344CB8AC3E}">
        <p14:creationId xmlns:p14="http://schemas.microsoft.com/office/powerpoint/2010/main" val="30690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FCB8DD-A20B-4F00-8353-BED7AE819DD8}"/>
              </a:ext>
            </a:extLst>
          </p:cNvPr>
          <p:cNvSpPr>
            <a:spLocks noGrp="1"/>
          </p:cNvSpPr>
          <p:nvPr>
            <p:ph type="title" idx="4294967295"/>
          </p:nvPr>
        </p:nvSpPr>
        <p:spPr>
          <a:xfrm>
            <a:off x="340786" y="343304"/>
            <a:ext cx="8439148" cy="686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chemeClr val="tx2"/>
                </a:solidFill>
                <a:effectLst/>
                <a:uLnTx/>
                <a:uFillTx/>
                <a:latin typeface="+mn-lt"/>
                <a:ea typeface="+mn-ea"/>
                <a:cs typeface="+mn-cs"/>
              </a:rPr>
              <a:t>REALM Project research </a:t>
            </a:r>
          </a:p>
        </p:txBody>
      </p:sp>
      <p:sp>
        <p:nvSpPr>
          <p:cNvPr id="3" name="Text Placeholder 2">
            <a:extLst>
              <a:ext uri="{FF2B5EF4-FFF2-40B4-BE49-F238E27FC236}">
                <a16:creationId xmlns:a16="http://schemas.microsoft.com/office/drawing/2014/main" id="{A0B89BBA-5C5E-4E73-B931-33C6A858282D}"/>
              </a:ext>
            </a:extLst>
          </p:cNvPr>
          <p:cNvSpPr>
            <a:spLocks noGrp="1"/>
          </p:cNvSpPr>
          <p:nvPr>
            <p:ph type="body" sz="quarter" idx="12"/>
          </p:nvPr>
        </p:nvSpPr>
        <p:spPr>
          <a:xfrm>
            <a:off x="340786" y="1176504"/>
            <a:ext cx="8361254" cy="2795422"/>
          </a:xfrm>
        </p:spPr>
        <p:txBody>
          <a:bodyPr vert="horz" anchor="t"/>
          <a:lstStyle/>
          <a:p>
            <a:r>
              <a:rPr lang="en-US" sz="1600" dirty="0"/>
              <a:t>Battelle is conducting laboratory studies of how long SARS-CoV-2 survives on materials commonly found in libraries, archives, and museums. </a:t>
            </a:r>
          </a:p>
          <a:p>
            <a:pPr lvl="1"/>
            <a:r>
              <a:rPr lang="en-US" sz="1600" dirty="0"/>
              <a:t>Test 1 results published on June 22 </a:t>
            </a:r>
            <a:endParaRPr lang="en-US" sz="1600" dirty="0">
              <a:cs typeface="Arial"/>
            </a:endParaRPr>
          </a:p>
          <a:p>
            <a:pPr lvl="1"/>
            <a:r>
              <a:rPr lang="en-US" sz="1600" dirty="0"/>
              <a:t>Test 2 results published on July 20 </a:t>
            </a:r>
            <a:endParaRPr lang="en-US" sz="1600" dirty="0">
              <a:cs typeface="Arial"/>
            </a:endParaRPr>
          </a:p>
          <a:p>
            <a:pPr lvl="1"/>
            <a:r>
              <a:rPr lang="en-US" sz="1600" dirty="0">
                <a:cs typeface="Arial"/>
              </a:rPr>
              <a:t>Test 3 results to be published next week.</a:t>
            </a:r>
            <a:endParaRPr lang="en-US" sz="1600" dirty="0"/>
          </a:p>
          <a:p>
            <a:pPr lvl="1"/>
            <a:r>
              <a:rPr lang="en-US" sz="1600" dirty="0">
                <a:cs typeface="Arial"/>
              </a:rPr>
              <a:t>Test 4 initiated on July 31; publish in early Sept.</a:t>
            </a:r>
            <a:endParaRPr lang="en-US" sz="1600" dirty="0"/>
          </a:p>
          <a:p>
            <a:r>
              <a:rPr lang="en-US" sz="1600" dirty="0"/>
              <a:t>Materials testing in sets of five items per test. </a:t>
            </a:r>
          </a:p>
          <a:p>
            <a:r>
              <a:rPr lang="en-US" sz="1600" dirty="0">
                <a:ea typeface="+mn-lt"/>
                <a:cs typeface="+mn-lt"/>
              </a:rPr>
              <a:t>Phase 1 Systematic Literature Review </a:t>
            </a:r>
            <a:r>
              <a:rPr lang="en-US" sz="1600" dirty="0"/>
              <a:t>of SARS-CoV-2 literature available as of May 2020; published on June 17, 2020. </a:t>
            </a:r>
            <a:endParaRPr lang="en-US" dirty="0">
              <a:cs typeface="Arial"/>
            </a:endParaRPr>
          </a:p>
          <a:p>
            <a:r>
              <a:rPr lang="en-US" sz="1600" dirty="0"/>
              <a:t>Phase 2 literature review underway, to be published in September.</a:t>
            </a:r>
            <a:endParaRPr lang="en-US" dirty="0">
              <a:cs typeface="Arial"/>
            </a:endParaRPr>
          </a:p>
        </p:txBody>
      </p:sp>
    </p:spTree>
    <p:extLst>
      <p:ext uri="{BB962C8B-B14F-4D97-AF65-F5344CB8AC3E}">
        <p14:creationId xmlns:p14="http://schemas.microsoft.com/office/powerpoint/2010/main" val="163035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e1e867eb-0ccf-46b3-a8be-678a344b5681"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0283E86E3AE0B4D8F2258F14482138B" ma:contentTypeVersion="64" ma:contentTypeDescription="Create a new document." ma:contentTypeScope="" ma:versionID="40e900fc2c73de3026ee2e7be004ac83">
  <xsd:schema xmlns:xsd="http://www.w3.org/2001/XMLSchema" xmlns:xs="http://www.w3.org/2001/XMLSchema" xmlns:p="http://schemas.microsoft.com/office/2006/metadata/properties" xmlns:ns3="6fe75bc0-758b-4c00-9d53-4276c643fd52" xmlns:ns4="3ea694e8-469e-4b07-ad31-253c163fd389" targetNamespace="http://schemas.microsoft.com/office/2006/metadata/properties" ma:root="true" ma:fieldsID="c7a4da6d7bd13435cfa7a851eda4a9eb" ns3:_="" ns4:_="">
    <xsd:import namespace="6fe75bc0-758b-4c00-9d53-4276c643fd52"/>
    <xsd:import namespace="3ea694e8-469e-4b07-ad31-253c163fd3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AutoKeyPoints" minOccurs="0"/>
                <xsd:element ref="ns4:MediaServiceKeyPoints" minOccurs="0"/>
                <xsd:element ref="ns4:MediaServiceDateTaken"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75bc0-758b-4c00-9d53-4276c643fd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a694e8-469e-4b07-ad31-253c163fd3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988F0-95B4-4FCA-A550-26E1636850FD}">
  <ds:schemaRefs>
    <ds:schemaRef ds:uri="http://purl.org/dc/terms/"/>
    <ds:schemaRef ds:uri="http://schemas.microsoft.com/office/2006/documentManagement/types"/>
    <ds:schemaRef ds:uri="http://purl.org/dc/dcmitype/"/>
    <ds:schemaRef ds:uri="http://schemas.microsoft.com/office/infopath/2007/PartnerControls"/>
    <ds:schemaRef ds:uri="3ea694e8-469e-4b07-ad31-253c163fd389"/>
    <ds:schemaRef ds:uri="http://purl.org/dc/elements/1.1/"/>
    <ds:schemaRef ds:uri="http://schemas.microsoft.com/office/2006/metadata/properties"/>
    <ds:schemaRef ds:uri="6fe75bc0-758b-4c00-9d53-4276c643fd52"/>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4.xml><?xml version="1.0" encoding="utf-8"?>
<ds:datastoreItem xmlns:ds="http://schemas.openxmlformats.org/officeDocument/2006/customXml" ds:itemID="{818FE6D0-049A-459C-82A9-96BA71ACAC49}">
  <ds:schemaRefs>
    <ds:schemaRef ds:uri="3ea694e8-469e-4b07-ad31-253c163fd389"/>
    <ds:schemaRef ds:uri="6fe75bc0-758b-4c00-9d53-4276c643fd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60</TotalTime>
  <Words>2111</Words>
  <Application>Microsoft Office PowerPoint</Application>
  <PresentationFormat>On-screen Show (16:9)</PresentationFormat>
  <Paragraphs>257</Paragraphs>
  <Slides>29</Slides>
  <Notes>24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Courier New</vt:lpstr>
      <vt:lpstr>Nonconfidential</vt:lpstr>
      <vt:lpstr>REALM Project</vt:lpstr>
      <vt:lpstr>Sharon Streams</vt:lpstr>
      <vt:lpstr>IMLS</vt:lpstr>
      <vt:lpstr>Working Groups</vt:lpstr>
      <vt:lpstr>Battelle</vt:lpstr>
      <vt:lpstr>OCLC</vt:lpstr>
      <vt:lpstr>Phases</vt:lpstr>
      <vt:lpstr>Project activities</vt:lpstr>
      <vt:lpstr>REALM Project research </vt:lpstr>
      <vt:lpstr>Literature review</vt:lpstr>
      <vt:lpstr>Phase 1 literature review questions</vt:lpstr>
      <vt:lpstr>State of COVID-19 research </vt:lpstr>
      <vt:lpstr>Literature Review Process</vt:lpstr>
      <vt:lpstr>How the virus spreads</vt:lpstr>
      <vt:lpstr>Survival of virus on surfaces</vt:lpstr>
      <vt:lpstr>Prevention and decontamination</vt:lpstr>
      <vt:lpstr>LAB TESTING</vt:lpstr>
      <vt:lpstr>Testing overview</vt:lpstr>
      <vt:lpstr>Testing walkthrough</vt:lpstr>
      <vt:lpstr>Test 1 SARS-CoV-2 natural attenuation (unstacked)</vt:lpstr>
      <vt:lpstr>Test 2 SARS-CoV-2 natural attenuation (stacked)</vt:lpstr>
      <vt:lpstr>Test 1 and Test 2 results (10 items)</vt:lpstr>
      <vt:lpstr>Test 4, stacked materials </vt:lpstr>
      <vt:lpstr>Test 3 on plastic materials</vt:lpstr>
      <vt:lpstr>SHARING THE RESEARCH</vt:lpstr>
      <vt:lpstr>Discoverability, Open Access</vt:lpstr>
      <vt:lpstr>WorldCat Record</vt:lpstr>
      <vt:lpstr>Coming soon</vt:lpstr>
      <vt:lpstr>Questions? </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Sarah McFadden</cp:lastModifiedBy>
  <cp:revision>7</cp:revision>
  <dcterms:created xsi:type="dcterms:W3CDTF">2015-04-17T19:58:50Z</dcterms:created>
  <dcterms:modified xsi:type="dcterms:W3CDTF">2020-08-20T19:25:55Z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0x01010080283E86E3AE0B4D8F2258F14482138B</vt:lpwstr>
  </property>
</Properties>
</file>