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330" r:id="rId2"/>
    <p:sldId id="321" r:id="rId3"/>
    <p:sldId id="257" r:id="rId4"/>
    <p:sldId id="317" r:id="rId5"/>
    <p:sldId id="293" r:id="rId6"/>
    <p:sldId id="294" r:id="rId7"/>
    <p:sldId id="281" r:id="rId8"/>
    <p:sldId id="259" r:id="rId9"/>
    <p:sldId id="277" r:id="rId10"/>
    <p:sldId id="260" r:id="rId11"/>
    <p:sldId id="261" r:id="rId12"/>
    <p:sldId id="318" r:id="rId13"/>
    <p:sldId id="319" r:id="rId14"/>
    <p:sldId id="327" r:id="rId15"/>
    <p:sldId id="320" r:id="rId16"/>
    <p:sldId id="267" r:id="rId17"/>
    <p:sldId id="328" r:id="rId18"/>
    <p:sldId id="263" r:id="rId19"/>
    <p:sldId id="266" r:id="rId20"/>
    <p:sldId id="284" r:id="rId21"/>
    <p:sldId id="270" r:id="rId22"/>
    <p:sldId id="290" r:id="rId23"/>
    <p:sldId id="269" r:id="rId24"/>
    <p:sldId id="268" r:id="rId25"/>
    <p:sldId id="291" r:id="rId26"/>
    <p:sldId id="264" r:id="rId27"/>
    <p:sldId id="265" r:id="rId28"/>
    <p:sldId id="271" r:id="rId29"/>
    <p:sldId id="283" r:id="rId30"/>
    <p:sldId id="278" r:id="rId31"/>
    <p:sldId id="276" r:id="rId32"/>
    <p:sldId id="288" r:id="rId33"/>
    <p:sldId id="289" r:id="rId34"/>
    <p:sldId id="275" r:id="rId35"/>
    <p:sldId id="326" r:id="rId36"/>
    <p:sldId id="292" r:id="rId37"/>
    <p:sldId id="274" r:id="rId38"/>
    <p:sldId id="325" r:id="rId39"/>
    <p:sldId id="331" r:id="rId40"/>
    <p:sldId id="280" r:id="rId41"/>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899EAD"/>
    <a:srgbClr val="6E97C8"/>
    <a:srgbClr val="5E8BC2"/>
    <a:srgbClr val="FF9E1D"/>
    <a:srgbClr val="004841"/>
    <a:srgbClr val="00603B"/>
    <a:srgbClr val="00DA87"/>
    <a:srgbClr val="157FFF"/>
    <a:srgbClr val="F7E2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3" autoAdjust="0"/>
    <p:restoredTop sz="83549" autoAdjust="0"/>
  </p:normalViewPr>
  <p:slideViewPr>
    <p:cSldViewPr>
      <p:cViewPr varScale="1">
        <p:scale>
          <a:sx n="56" d="100"/>
          <a:sy n="56" d="100"/>
        </p:scale>
        <p:origin x="944" y="5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152705" cy="1527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1789B2-3DBC-4476-94D4-656B00D9D20D}"/>
              </a:ext>
            </a:extLst>
          </p:cNvPr>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114E101-36A7-4D51-AC45-382041D3FA55}"/>
              </a:ext>
            </a:extLst>
          </p:cNvPr>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402D8C06-2C3D-4F5E-9997-759806326CF7}" type="datetimeFigureOut">
              <a:rPr lang="en-US" smtClean="0"/>
              <a:t>4/14/2020</a:t>
            </a:fld>
            <a:endParaRPr lang="en-US" dirty="0"/>
          </a:p>
        </p:txBody>
      </p:sp>
      <p:sp>
        <p:nvSpPr>
          <p:cNvPr id="4" name="Footer Placeholder 3">
            <a:extLst>
              <a:ext uri="{FF2B5EF4-FFF2-40B4-BE49-F238E27FC236}">
                <a16:creationId xmlns:a16="http://schemas.microsoft.com/office/drawing/2014/main" id="{495D8528-6E25-4865-A9DA-65868F2687A2}"/>
              </a:ext>
            </a:extLst>
          </p:cNvPr>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1DF27C9-33F8-4378-9B59-0CD847D67D23}"/>
              </a:ext>
            </a:extLst>
          </p:cNvPr>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9E754EBA-2DD1-4EF7-9DF8-864BC792C549}" type="slidenum">
              <a:rPr lang="en-US" smtClean="0"/>
              <a:t>‹#›</a:t>
            </a:fld>
            <a:endParaRPr lang="en-US" dirty="0"/>
          </a:p>
        </p:txBody>
      </p:sp>
    </p:spTree>
    <p:extLst>
      <p:ext uri="{BB962C8B-B14F-4D97-AF65-F5344CB8AC3E}">
        <p14:creationId xmlns:p14="http://schemas.microsoft.com/office/powerpoint/2010/main" val="2028427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620EA2F9-A176-4841-AB7A-32BD315ED14D}" type="datetimeFigureOut">
              <a:rPr lang="en-US" smtClean="0"/>
              <a:t>4/14/2020</a:t>
            </a:fld>
            <a:endParaRPr lang="en-US" dirty="0"/>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31A1C0BD-2AE7-46C3-803B-70C2679A0DED}" type="slidenum">
              <a:rPr lang="en-US" smtClean="0"/>
              <a:t>‹#›</a:t>
            </a:fld>
            <a:endParaRPr lang="en-US" dirty="0"/>
          </a:p>
        </p:txBody>
      </p:sp>
    </p:spTree>
    <p:extLst>
      <p:ext uri="{BB962C8B-B14F-4D97-AF65-F5344CB8AC3E}">
        <p14:creationId xmlns:p14="http://schemas.microsoft.com/office/powerpoint/2010/main" val="3473941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2</a:t>
            </a:fld>
            <a:endParaRPr lang="en-US" dirty="0"/>
          </a:p>
        </p:txBody>
      </p:sp>
    </p:spTree>
    <p:extLst>
      <p:ext uri="{BB962C8B-B14F-4D97-AF65-F5344CB8AC3E}">
        <p14:creationId xmlns:p14="http://schemas.microsoft.com/office/powerpoint/2010/main" val="3344443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11</a:t>
            </a:fld>
            <a:endParaRPr lang="en-US" dirty="0"/>
          </a:p>
        </p:txBody>
      </p:sp>
    </p:spTree>
    <p:extLst>
      <p:ext uri="{BB962C8B-B14F-4D97-AF65-F5344CB8AC3E}">
        <p14:creationId xmlns:p14="http://schemas.microsoft.com/office/powerpoint/2010/main" val="840061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12</a:t>
            </a:fld>
            <a:endParaRPr lang="en-US" dirty="0"/>
          </a:p>
        </p:txBody>
      </p:sp>
    </p:spTree>
    <p:extLst>
      <p:ext uri="{BB962C8B-B14F-4D97-AF65-F5344CB8AC3E}">
        <p14:creationId xmlns:p14="http://schemas.microsoft.com/office/powerpoint/2010/main" val="923472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13</a:t>
            </a:fld>
            <a:endParaRPr lang="en-US" dirty="0"/>
          </a:p>
        </p:txBody>
      </p:sp>
    </p:spTree>
    <p:extLst>
      <p:ext uri="{BB962C8B-B14F-4D97-AF65-F5344CB8AC3E}">
        <p14:creationId xmlns:p14="http://schemas.microsoft.com/office/powerpoint/2010/main" val="2109003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14</a:t>
            </a:fld>
            <a:endParaRPr lang="en-US" dirty="0"/>
          </a:p>
        </p:txBody>
      </p:sp>
    </p:spTree>
    <p:extLst>
      <p:ext uri="{BB962C8B-B14F-4D97-AF65-F5344CB8AC3E}">
        <p14:creationId xmlns:p14="http://schemas.microsoft.com/office/powerpoint/2010/main" val="1731328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15</a:t>
            </a:fld>
            <a:endParaRPr lang="en-US" dirty="0"/>
          </a:p>
        </p:txBody>
      </p:sp>
    </p:spTree>
    <p:extLst>
      <p:ext uri="{BB962C8B-B14F-4D97-AF65-F5344CB8AC3E}">
        <p14:creationId xmlns:p14="http://schemas.microsoft.com/office/powerpoint/2010/main" val="3498741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16</a:t>
            </a:fld>
            <a:endParaRPr lang="en-US" dirty="0"/>
          </a:p>
        </p:txBody>
      </p:sp>
    </p:spTree>
    <p:extLst>
      <p:ext uri="{BB962C8B-B14F-4D97-AF65-F5344CB8AC3E}">
        <p14:creationId xmlns:p14="http://schemas.microsoft.com/office/powerpoint/2010/main" val="4079725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17</a:t>
            </a:fld>
            <a:endParaRPr lang="en-US" dirty="0"/>
          </a:p>
        </p:txBody>
      </p:sp>
    </p:spTree>
    <p:extLst>
      <p:ext uri="{BB962C8B-B14F-4D97-AF65-F5344CB8AC3E}">
        <p14:creationId xmlns:p14="http://schemas.microsoft.com/office/powerpoint/2010/main" val="78938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18</a:t>
            </a:fld>
            <a:endParaRPr lang="en-US" dirty="0"/>
          </a:p>
        </p:txBody>
      </p:sp>
    </p:spTree>
    <p:extLst>
      <p:ext uri="{BB962C8B-B14F-4D97-AF65-F5344CB8AC3E}">
        <p14:creationId xmlns:p14="http://schemas.microsoft.com/office/powerpoint/2010/main" val="2476242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19</a:t>
            </a:fld>
            <a:endParaRPr lang="en-US" dirty="0"/>
          </a:p>
        </p:txBody>
      </p:sp>
    </p:spTree>
    <p:extLst>
      <p:ext uri="{BB962C8B-B14F-4D97-AF65-F5344CB8AC3E}">
        <p14:creationId xmlns:p14="http://schemas.microsoft.com/office/powerpoint/2010/main" val="3901396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20</a:t>
            </a:fld>
            <a:endParaRPr lang="en-US" dirty="0"/>
          </a:p>
        </p:txBody>
      </p:sp>
    </p:spTree>
    <p:extLst>
      <p:ext uri="{BB962C8B-B14F-4D97-AF65-F5344CB8AC3E}">
        <p14:creationId xmlns:p14="http://schemas.microsoft.com/office/powerpoint/2010/main" val="2923084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3</a:t>
            </a:fld>
            <a:endParaRPr lang="en-US" dirty="0"/>
          </a:p>
        </p:txBody>
      </p:sp>
    </p:spTree>
    <p:extLst>
      <p:ext uri="{BB962C8B-B14F-4D97-AF65-F5344CB8AC3E}">
        <p14:creationId xmlns:p14="http://schemas.microsoft.com/office/powerpoint/2010/main" val="3198058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21</a:t>
            </a:fld>
            <a:endParaRPr lang="en-US" dirty="0"/>
          </a:p>
        </p:txBody>
      </p:sp>
    </p:spTree>
    <p:extLst>
      <p:ext uri="{BB962C8B-B14F-4D97-AF65-F5344CB8AC3E}">
        <p14:creationId xmlns:p14="http://schemas.microsoft.com/office/powerpoint/2010/main" val="1292623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22</a:t>
            </a:fld>
            <a:endParaRPr lang="en-US" dirty="0"/>
          </a:p>
        </p:txBody>
      </p:sp>
    </p:spTree>
    <p:extLst>
      <p:ext uri="{BB962C8B-B14F-4D97-AF65-F5344CB8AC3E}">
        <p14:creationId xmlns:p14="http://schemas.microsoft.com/office/powerpoint/2010/main" val="3006197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23</a:t>
            </a:fld>
            <a:endParaRPr lang="en-US" dirty="0"/>
          </a:p>
        </p:txBody>
      </p:sp>
    </p:spTree>
    <p:extLst>
      <p:ext uri="{BB962C8B-B14F-4D97-AF65-F5344CB8AC3E}">
        <p14:creationId xmlns:p14="http://schemas.microsoft.com/office/powerpoint/2010/main" val="1400154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24</a:t>
            </a:fld>
            <a:endParaRPr lang="en-US" dirty="0"/>
          </a:p>
        </p:txBody>
      </p:sp>
    </p:spTree>
    <p:extLst>
      <p:ext uri="{BB962C8B-B14F-4D97-AF65-F5344CB8AC3E}">
        <p14:creationId xmlns:p14="http://schemas.microsoft.com/office/powerpoint/2010/main" val="2647361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1C0BD-2AE7-46C3-803B-70C2679A0D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0595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26</a:t>
            </a:fld>
            <a:endParaRPr lang="en-US" dirty="0"/>
          </a:p>
        </p:txBody>
      </p:sp>
    </p:spTree>
    <p:extLst>
      <p:ext uri="{BB962C8B-B14F-4D97-AF65-F5344CB8AC3E}">
        <p14:creationId xmlns:p14="http://schemas.microsoft.com/office/powerpoint/2010/main" val="4207209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27</a:t>
            </a:fld>
            <a:endParaRPr lang="en-US" dirty="0"/>
          </a:p>
        </p:txBody>
      </p:sp>
    </p:spTree>
    <p:extLst>
      <p:ext uri="{BB962C8B-B14F-4D97-AF65-F5344CB8AC3E}">
        <p14:creationId xmlns:p14="http://schemas.microsoft.com/office/powerpoint/2010/main" val="1000360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28</a:t>
            </a:fld>
            <a:endParaRPr lang="en-US" dirty="0"/>
          </a:p>
        </p:txBody>
      </p:sp>
    </p:spTree>
    <p:extLst>
      <p:ext uri="{BB962C8B-B14F-4D97-AF65-F5344CB8AC3E}">
        <p14:creationId xmlns:p14="http://schemas.microsoft.com/office/powerpoint/2010/main" val="1794534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29</a:t>
            </a:fld>
            <a:endParaRPr lang="en-US" dirty="0"/>
          </a:p>
        </p:txBody>
      </p:sp>
    </p:spTree>
    <p:extLst>
      <p:ext uri="{BB962C8B-B14F-4D97-AF65-F5344CB8AC3E}">
        <p14:creationId xmlns:p14="http://schemas.microsoft.com/office/powerpoint/2010/main" val="1096342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30</a:t>
            </a:fld>
            <a:endParaRPr lang="en-US" dirty="0"/>
          </a:p>
        </p:txBody>
      </p:sp>
    </p:spTree>
    <p:extLst>
      <p:ext uri="{BB962C8B-B14F-4D97-AF65-F5344CB8AC3E}">
        <p14:creationId xmlns:p14="http://schemas.microsoft.com/office/powerpoint/2010/main" val="2335815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4</a:t>
            </a:fld>
            <a:endParaRPr lang="en-US" dirty="0"/>
          </a:p>
        </p:txBody>
      </p:sp>
    </p:spTree>
    <p:extLst>
      <p:ext uri="{BB962C8B-B14F-4D97-AF65-F5344CB8AC3E}">
        <p14:creationId xmlns:p14="http://schemas.microsoft.com/office/powerpoint/2010/main" val="3838915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31A1C0BD-2AE7-46C3-803B-70C2679A0DED}" type="slidenum">
              <a:rPr lang="en-US" smtClean="0"/>
              <a:t>31</a:t>
            </a:fld>
            <a:endParaRPr lang="en-US" dirty="0"/>
          </a:p>
        </p:txBody>
      </p:sp>
    </p:spTree>
    <p:extLst>
      <p:ext uri="{BB962C8B-B14F-4D97-AF65-F5344CB8AC3E}">
        <p14:creationId xmlns:p14="http://schemas.microsoft.com/office/powerpoint/2010/main" val="2866156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31A1C0BD-2AE7-46C3-803B-70C2679A0DED}" type="slidenum">
              <a:rPr lang="en-US" smtClean="0"/>
              <a:t>32</a:t>
            </a:fld>
            <a:endParaRPr lang="en-US" dirty="0"/>
          </a:p>
        </p:txBody>
      </p:sp>
    </p:spTree>
    <p:extLst>
      <p:ext uri="{BB962C8B-B14F-4D97-AF65-F5344CB8AC3E}">
        <p14:creationId xmlns:p14="http://schemas.microsoft.com/office/powerpoint/2010/main" val="554287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33</a:t>
            </a:fld>
            <a:endParaRPr lang="en-US" dirty="0"/>
          </a:p>
        </p:txBody>
      </p:sp>
    </p:spTree>
    <p:extLst>
      <p:ext uri="{BB962C8B-B14F-4D97-AF65-F5344CB8AC3E}">
        <p14:creationId xmlns:p14="http://schemas.microsoft.com/office/powerpoint/2010/main" val="4046664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34</a:t>
            </a:fld>
            <a:endParaRPr lang="en-US" dirty="0"/>
          </a:p>
        </p:txBody>
      </p:sp>
    </p:spTree>
    <p:extLst>
      <p:ext uri="{BB962C8B-B14F-4D97-AF65-F5344CB8AC3E}">
        <p14:creationId xmlns:p14="http://schemas.microsoft.com/office/powerpoint/2010/main" val="1432038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35</a:t>
            </a:fld>
            <a:endParaRPr lang="en-US" dirty="0"/>
          </a:p>
        </p:txBody>
      </p:sp>
    </p:spTree>
    <p:extLst>
      <p:ext uri="{BB962C8B-B14F-4D97-AF65-F5344CB8AC3E}">
        <p14:creationId xmlns:p14="http://schemas.microsoft.com/office/powerpoint/2010/main" val="3519865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A1C0BD-2AE7-46C3-803B-70C2679A0DED}" type="slidenum">
              <a:rPr lang="en-US" smtClean="0"/>
              <a:t>36</a:t>
            </a:fld>
            <a:endParaRPr lang="en-US" dirty="0"/>
          </a:p>
        </p:txBody>
      </p:sp>
    </p:spTree>
    <p:extLst>
      <p:ext uri="{BB962C8B-B14F-4D97-AF65-F5344CB8AC3E}">
        <p14:creationId xmlns:p14="http://schemas.microsoft.com/office/powerpoint/2010/main" val="28615213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37</a:t>
            </a:fld>
            <a:endParaRPr lang="en-US" dirty="0"/>
          </a:p>
        </p:txBody>
      </p:sp>
    </p:spTree>
    <p:extLst>
      <p:ext uri="{BB962C8B-B14F-4D97-AF65-F5344CB8AC3E}">
        <p14:creationId xmlns:p14="http://schemas.microsoft.com/office/powerpoint/2010/main" val="3346064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38</a:t>
            </a:fld>
            <a:endParaRPr lang="en-US" dirty="0"/>
          </a:p>
        </p:txBody>
      </p:sp>
    </p:spTree>
    <p:extLst>
      <p:ext uri="{BB962C8B-B14F-4D97-AF65-F5344CB8AC3E}">
        <p14:creationId xmlns:p14="http://schemas.microsoft.com/office/powerpoint/2010/main" val="18341039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40</a:t>
            </a:fld>
            <a:endParaRPr lang="en-US" dirty="0"/>
          </a:p>
        </p:txBody>
      </p:sp>
    </p:spTree>
    <p:extLst>
      <p:ext uri="{BB962C8B-B14F-4D97-AF65-F5344CB8AC3E}">
        <p14:creationId xmlns:p14="http://schemas.microsoft.com/office/powerpoint/2010/main" val="2921193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A1C0BD-2AE7-46C3-803B-70C2679A0DED}" type="slidenum">
              <a:rPr lang="en-US" smtClean="0"/>
              <a:t>5</a:t>
            </a:fld>
            <a:endParaRPr lang="en-US" dirty="0"/>
          </a:p>
        </p:txBody>
      </p:sp>
    </p:spTree>
    <p:extLst>
      <p:ext uri="{BB962C8B-B14F-4D97-AF65-F5344CB8AC3E}">
        <p14:creationId xmlns:p14="http://schemas.microsoft.com/office/powerpoint/2010/main" val="2845666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A1C0BD-2AE7-46C3-803B-70C2679A0DED}" type="slidenum">
              <a:rPr lang="en-US" smtClean="0"/>
              <a:t>6</a:t>
            </a:fld>
            <a:endParaRPr lang="en-US" dirty="0"/>
          </a:p>
        </p:txBody>
      </p:sp>
    </p:spTree>
    <p:extLst>
      <p:ext uri="{BB962C8B-B14F-4D97-AF65-F5344CB8AC3E}">
        <p14:creationId xmlns:p14="http://schemas.microsoft.com/office/powerpoint/2010/main" val="86751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7</a:t>
            </a:fld>
            <a:endParaRPr lang="en-US" dirty="0"/>
          </a:p>
        </p:txBody>
      </p:sp>
    </p:spTree>
    <p:extLst>
      <p:ext uri="{BB962C8B-B14F-4D97-AF65-F5344CB8AC3E}">
        <p14:creationId xmlns:p14="http://schemas.microsoft.com/office/powerpoint/2010/main" val="2506570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8</a:t>
            </a:fld>
            <a:endParaRPr lang="en-US" dirty="0"/>
          </a:p>
        </p:txBody>
      </p:sp>
    </p:spTree>
    <p:extLst>
      <p:ext uri="{BB962C8B-B14F-4D97-AF65-F5344CB8AC3E}">
        <p14:creationId xmlns:p14="http://schemas.microsoft.com/office/powerpoint/2010/main" val="2296112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9</a:t>
            </a:fld>
            <a:endParaRPr lang="en-US" dirty="0"/>
          </a:p>
        </p:txBody>
      </p:sp>
    </p:spTree>
    <p:extLst>
      <p:ext uri="{BB962C8B-B14F-4D97-AF65-F5344CB8AC3E}">
        <p14:creationId xmlns:p14="http://schemas.microsoft.com/office/powerpoint/2010/main" val="1203996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1C0BD-2AE7-46C3-803B-70C2679A0DED}" type="slidenum">
              <a:rPr lang="en-US" smtClean="0"/>
              <a:t>10</a:t>
            </a:fld>
            <a:endParaRPr lang="en-US" dirty="0"/>
          </a:p>
        </p:txBody>
      </p:sp>
    </p:spTree>
    <p:extLst>
      <p:ext uri="{BB962C8B-B14F-4D97-AF65-F5344CB8AC3E}">
        <p14:creationId xmlns:p14="http://schemas.microsoft.com/office/powerpoint/2010/main" val="3148240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07080" y="5108755"/>
            <a:ext cx="7772400" cy="763525"/>
          </a:xfrm>
          <a:effectLst>
            <a:outerShdw blurRad="50800" dist="38100" dir="2700000" algn="tl" rotWithShape="0">
              <a:prstClr val="black">
                <a:alpha val="40000"/>
              </a:prstClr>
            </a:outerShdw>
          </a:effectLst>
        </p:spPr>
        <p:txBody>
          <a:bodyPr>
            <a:normAutofit/>
          </a:bodyPr>
          <a:lstStyle>
            <a:lvl1pPr algn="r">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281425" y="5872280"/>
            <a:ext cx="6400800" cy="610820"/>
          </a:xfrm>
        </p:spPr>
        <p:txBody>
          <a:bodyPr>
            <a:normAutofit/>
          </a:bodyPr>
          <a:lstStyle>
            <a:lvl1pPr marL="0" indent="0" algn="r">
              <a:buNone/>
              <a:defRPr sz="2800">
                <a:solidFill>
                  <a:srgbClr val="00484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1670" y="1291130"/>
            <a:ext cx="8229600" cy="610820"/>
          </a:xfrm>
        </p:spPr>
        <p:txBody>
          <a:bodyPr>
            <a:normAutofit/>
          </a:bodyPr>
          <a:lstStyle>
            <a:lvl1pPr algn="l">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01670" y="2054655"/>
            <a:ext cx="7635250" cy="3970329"/>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3310" y="680310"/>
            <a:ext cx="7016195" cy="684885"/>
          </a:xfrm>
        </p:spPr>
        <p:txBody>
          <a:bodyPr>
            <a:normAutofit/>
          </a:bodyPr>
          <a:lstStyle>
            <a:lvl1pPr algn="l">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823310" y="1596540"/>
            <a:ext cx="7016195" cy="4275740"/>
          </a:xfrm>
        </p:spPr>
        <p:txBody>
          <a:bodyPr/>
          <a:lstStyle>
            <a:lvl1pPr>
              <a:defRPr sz="2800">
                <a:solidFill>
                  <a:srgbClr val="004841"/>
                </a:solidFill>
              </a:defRPr>
            </a:lvl1pPr>
            <a:lvl2pPr>
              <a:defRPr>
                <a:solidFill>
                  <a:srgbClr val="004841"/>
                </a:solidFill>
              </a:defRPr>
            </a:lvl2pPr>
            <a:lvl3pPr>
              <a:defRPr>
                <a:solidFill>
                  <a:srgbClr val="004841"/>
                </a:solidFill>
              </a:defRPr>
            </a:lvl3pPr>
            <a:lvl4pPr>
              <a:defRPr>
                <a:solidFill>
                  <a:srgbClr val="004841"/>
                </a:solidFill>
              </a:defRPr>
            </a:lvl4pPr>
            <a:lvl5pPr>
              <a:defRPr>
                <a:solidFill>
                  <a:srgbClr val="00484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1670" y="1369770"/>
            <a:ext cx="8229600" cy="532180"/>
          </a:xfrm>
        </p:spPr>
        <p:txBody>
          <a:bodyPr>
            <a:normAutofit/>
          </a:bodyPr>
          <a:lstStyle>
            <a:lvl1pPr algn="l">
              <a:defRPr sz="36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01670" y="2035612"/>
            <a:ext cx="3512215"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1670" y="2665475"/>
            <a:ext cx="3512215" cy="303505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24705" y="2035612"/>
            <a:ext cx="3512215"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24705" y="2665475"/>
            <a:ext cx="3512215" cy="303505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4/14/2020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4/14/2020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4/14/2020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4/14/2020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portal.nysed.gov/pls/sedrefpublic/sed_inst_qry_vw$.startup"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eservices.nysed.gov/ldgrants/ldgext/diRegistration.do" TargetMode="External"/><Relationship Id="rId7" Type="http://schemas.openxmlformats.org/officeDocument/2006/relationships/hyperlink" Target="mailto:Estralita.Cromartie@nysed.gov" TargetMode="External"/><Relationship Id="rId2" Type="http://schemas.openxmlformats.org/officeDocument/2006/relationships/hyperlink" Target="http://www.nysl.nysed.gov/libdev/construc/index.html" TargetMode="External"/><Relationship Id="rId1" Type="http://schemas.openxmlformats.org/officeDocument/2006/relationships/slideLayout" Target="../slideLayouts/slideLayout3.xml"/><Relationship Id="rId6" Type="http://schemas.openxmlformats.org/officeDocument/2006/relationships/hyperlink" Target="mailto:natalie.mcdonough@nysed.gov" TargetMode="External"/><Relationship Id="rId5" Type="http://schemas.openxmlformats.org/officeDocument/2006/relationships/hyperlink" Target="mailto:francis.rees@nysed.gov" TargetMode="External"/><Relationship Id="rId4" Type="http://schemas.openxmlformats.org/officeDocument/2006/relationships/hyperlink" Target="mailto:Julia.A.Maxwell@nysed.gov"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nysl.nysed.gov/libdev/2019leg.ht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5142-B54B-4047-94D8-A38F841A58F4}"/>
              </a:ext>
            </a:extLst>
          </p:cNvPr>
          <p:cNvSpPr>
            <a:spLocks noGrp="1"/>
          </p:cNvSpPr>
          <p:nvPr>
            <p:ph type="title"/>
          </p:nvPr>
        </p:nvSpPr>
        <p:spPr>
          <a:xfrm>
            <a:off x="682139" y="1901950"/>
            <a:ext cx="7779720" cy="684885"/>
          </a:xfrm>
        </p:spPr>
        <p:txBody>
          <a:bodyPr>
            <a:normAutofit fontScale="90000"/>
          </a:bodyPr>
          <a:lstStyle/>
          <a:p>
            <a:pPr algn="ctr"/>
            <a:r>
              <a:rPr lang="en-US" b="1" dirty="0">
                <a:solidFill>
                  <a:schemeClr val="tx1"/>
                </a:solidFill>
              </a:rPr>
              <a:t>A Guide to Applying for State Aid for Library Construction</a:t>
            </a:r>
            <a:br>
              <a:rPr lang="en-US" b="1" dirty="0">
                <a:solidFill>
                  <a:schemeClr val="tx1"/>
                </a:solidFill>
              </a:rPr>
            </a:br>
            <a:endParaRPr lang="en-US" dirty="0">
              <a:solidFill>
                <a:schemeClr val="tx1"/>
              </a:solidFill>
            </a:endParaRPr>
          </a:p>
        </p:txBody>
      </p:sp>
      <p:sp>
        <p:nvSpPr>
          <p:cNvPr id="3" name="Content Placeholder 2">
            <a:extLst>
              <a:ext uri="{FF2B5EF4-FFF2-40B4-BE49-F238E27FC236}">
                <a16:creationId xmlns:a16="http://schemas.microsoft.com/office/drawing/2014/main" id="{4B7CECED-F2FC-4718-BAFE-CBF87E8A6011}"/>
              </a:ext>
            </a:extLst>
          </p:cNvPr>
          <p:cNvSpPr>
            <a:spLocks noGrp="1"/>
          </p:cNvSpPr>
          <p:nvPr>
            <p:ph idx="1"/>
          </p:nvPr>
        </p:nvSpPr>
        <p:spPr>
          <a:xfrm>
            <a:off x="1063902" y="3429000"/>
            <a:ext cx="7016195" cy="3054100"/>
          </a:xfrm>
        </p:spPr>
        <p:txBody>
          <a:bodyPr>
            <a:normAutofit/>
          </a:bodyPr>
          <a:lstStyle/>
          <a:p>
            <a:pPr marL="0" indent="0" algn="ctr">
              <a:buNone/>
            </a:pPr>
            <a:r>
              <a:rPr lang="en-US" sz="3200" b="1" dirty="0">
                <a:solidFill>
                  <a:schemeClr val="tx1"/>
                </a:solidFill>
              </a:rPr>
              <a:t>March 16, 2020</a:t>
            </a:r>
          </a:p>
          <a:p>
            <a:pPr marL="0" indent="0" algn="ctr">
              <a:buNone/>
            </a:pPr>
            <a:endParaRPr lang="en-US" sz="3200" b="1" dirty="0">
              <a:solidFill>
                <a:schemeClr val="tx1"/>
              </a:solidFill>
            </a:endParaRPr>
          </a:p>
          <a:p>
            <a:pPr marL="0" indent="0" algn="ctr">
              <a:buNone/>
            </a:pPr>
            <a:r>
              <a:rPr lang="en-US" sz="3200" b="1" dirty="0">
                <a:solidFill>
                  <a:schemeClr val="tx1"/>
                </a:solidFill>
              </a:rPr>
              <a:t>Natalie McDonough</a:t>
            </a:r>
          </a:p>
          <a:p>
            <a:pPr marL="0" indent="0" algn="ctr">
              <a:buNone/>
            </a:pPr>
            <a:r>
              <a:rPr lang="en-US" sz="3200" b="1" dirty="0">
                <a:solidFill>
                  <a:schemeClr val="tx1"/>
                </a:solidFill>
              </a:rPr>
              <a:t>New York State Library</a:t>
            </a:r>
          </a:p>
          <a:p>
            <a:pPr marL="0" indent="0" algn="ctr">
              <a:buNone/>
            </a:pPr>
            <a:r>
              <a:rPr lang="en-US" sz="3200" b="1" dirty="0">
                <a:solidFill>
                  <a:schemeClr val="tx1"/>
                </a:solidFill>
              </a:rPr>
              <a:t>Division of Library Development</a:t>
            </a:r>
          </a:p>
          <a:p>
            <a:pPr marL="0" indent="0">
              <a:buNone/>
            </a:pPr>
            <a:endParaRPr lang="en-US" sz="3200" dirty="0"/>
          </a:p>
        </p:txBody>
      </p:sp>
    </p:spTree>
    <p:extLst>
      <p:ext uri="{BB962C8B-B14F-4D97-AF65-F5344CB8AC3E}">
        <p14:creationId xmlns:p14="http://schemas.microsoft.com/office/powerpoint/2010/main" val="3748674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5195" y="527605"/>
            <a:ext cx="7016195" cy="684885"/>
          </a:xfrm>
        </p:spPr>
        <p:txBody>
          <a:bodyPr/>
          <a:lstStyle/>
          <a:p>
            <a:r>
              <a:rPr lang="en-US" dirty="0">
                <a:solidFill>
                  <a:schemeClr val="tx1"/>
                </a:solidFill>
              </a:rPr>
              <a:t>What is eligible? </a:t>
            </a:r>
            <a:r>
              <a:rPr lang="en-US" b="1" i="1" u="sng" dirty="0">
                <a:solidFill>
                  <a:schemeClr val="tx1"/>
                </a:solidFill>
              </a:rPr>
              <a:t>Priorities</a:t>
            </a:r>
          </a:p>
        </p:txBody>
      </p:sp>
      <p:sp>
        <p:nvSpPr>
          <p:cNvPr id="5" name="Content Placeholder 4"/>
          <p:cNvSpPr>
            <a:spLocks noGrp="1"/>
          </p:cNvSpPr>
          <p:nvPr>
            <p:ph idx="1"/>
          </p:nvPr>
        </p:nvSpPr>
        <p:spPr>
          <a:xfrm>
            <a:off x="296261" y="1443835"/>
            <a:ext cx="8543244" cy="4880322"/>
          </a:xfrm>
        </p:spPr>
        <p:txBody>
          <a:bodyPr>
            <a:normAutofit lnSpcReduction="10000"/>
          </a:bodyPr>
          <a:lstStyle/>
          <a:p>
            <a:pPr marL="0" indent="0">
              <a:buNone/>
            </a:pPr>
            <a:r>
              <a:rPr lang="en-US" dirty="0">
                <a:solidFill>
                  <a:schemeClr val="tx1"/>
                </a:solidFill>
              </a:rPr>
              <a:t>Priority is given to projects that </a:t>
            </a:r>
          </a:p>
          <a:p>
            <a:r>
              <a:rPr lang="en-US" dirty="0">
                <a:solidFill>
                  <a:schemeClr val="tx1"/>
                </a:solidFill>
              </a:rPr>
              <a:t>increase energy conservation </a:t>
            </a:r>
          </a:p>
          <a:p>
            <a:r>
              <a:rPr lang="en-US" dirty="0">
                <a:solidFill>
                  <a:schemeClr val="tx1"/>
                </a:solidFill>
              </a:rPr>
              <a:t>provide accommodation for computer equipment and new technologies </a:t>
            </a:r>
          </a:p>
          <a:p>
            <a:r>
              <a:rPr lang="en-US" dirty="0">
                <a:solidFill>
                  <a:schemeClr val="tx1"/>
                </a:solidFill>
              </a:rPr>
              <a:t>bring libraries into compliance with the Americans with Disabilities Act</a:t>
            </a:r>
          </a:p>
          <a:p>
            <a:r>
              <a:rPr lang="en-US" dirty="0">
                <a:solidFill>
                  <a:schemeClr val="tx1"/>
                </a:solidFill>
              </a:rPr>
              <a:t>increase the safety and security of library staff and patrons</a:t>
            </a:r>
          </a:p>
          <a:p>
            <a:r>
              <a:rPr lang="en-US" dirty="0">
                <a:solidFill>
                  <a:schemeClr val="tx1"/>
                </a:solidFill>
              </a:rPr>
              <a:t>address service needs of communities which are geographically isolated and/or economically disadvantaged</a:t>
            </a:r>
          </a:p>
        </p:txBody>
      </p:sp>
    </p:spTree>
    <p:extLst>
      <p:ext uri="{BB962C8B-B14F-4D97-AF65-F5344CB8AC3E}">
        <p14:creationId xmlns:p14="http://schemas.microsoft.com/office/powerpoint/2010/main" val="3177810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17900" y="573931"/>
            <a:ext cx="7177135" cy="763525"/>
          </a:xfrm>
        </p:spPr>
        <p:txBody>
          <a:bodyPr>
            <a:normAutofit/>
          </a:bodyPr>
          <a:lstStyle/>
          <a:p>
            <a:r>
              <a:rPr lang="en-US" dirty="0">
                <a:solidFill>
                  <a:schemeClr val="tx1"/>
                </a:solidFill>
              </a:rPr>
              <a:t>What is </a:t>
            </a:r>
            <a:r>
              <a:rPr lang="en-US" b="1" i="1" u="sng" dirty="0">
                <a:solidFill>
                  <a:schemeClr val="tx1"/>
                </a:solidFill>
              </a:rPr>
              <a:t>not</a:t>
            </a:r>
            <a:r>
              <a:rPr lang="en-US" dirty="0">
                <a:solidFill>
                  <a:schemeClr val="tx1"/>
                </a:solidFill>
              </a:rPr>
              <a:t> eligible? </a:t>
            </a:r>
            <a:r>
              <a:rPr lang="en-US" sz="2700" dirty="0">
                <a:solidFill>
                  <a:schemeClr val="tx1"/>
                </a:solidFill>
              </a:rPr>
              <a:t>(not comprehensive)</a:t>
            </a:r>
          </a:p>
        </p:txBody>
      </p:sp>
      <p:sp>
        <p:nvSpPr>
          <p:cNvPr id="5" name="Content Placeholder 4"/>
          <p:cNvSpPr>
            <a:spLocks noGrp="1"/>
          </p:cNvSpPr>
          <p:nvPr>
            <p:ph idx="1"/>
          </p:nvPr>
        </p:nvSpPr>
        <p:spPr>
          <a:xfrm>
            <a:off x="143555" y="1749245"/>
            <a:ext cx="8695950" cy="3664920"/>
          </a:xfrm>
        </p:spPr>
        <p:txBody>
          <a:bodyPr>
            <a:normAutofit lnSpcReduction="10000"/>
          </a:bodyPr>
          <a:lstStyle/>
          <a:p>
            <a:r>
              <a:rPr lang="en-US" b="1" u="sng" dirty="0">
                <a:solidFill>
                  <a:schemeClr val="tx1"/>
                </a:solidFill>
              </a:rPr>
              <a:t>Maintenance and repair activities, or what is perceived to fall into those categories. </a:t>
            </a:r>
          </a:p>
          <a:p>
            <a:r>
              <a:rPr lang="en-US" dirty="0">
                <a:solidFill>
                  <a:schemeClr val="tx1"/>
                </a:solidFill>
              </a:rPr>
              <a:t>New carpet, flooring, painting unless </a:t>
            </a:r>
            <a:r>
              <a:rPr lang="en-US" u="sng" dirty="0">
                <a:solidFill>
                  <a:schemeClr val="tx1"/>
                </a:solidFill>
              </a:rPr>
              <a:t>required</a:t>
            </a:r>
            <a:r>
              <a:rPr lang="en-US" dirty="0">
                <a:solidFill>
                  <a:schemeClr val="tx1"/>
                </a:solidFill>
              </a:rPr>
              <a:t> by construction or code</a:t>
            </a:r>
          </a:p>
          <a:p>
            <a:r>
              <a:rPr lang="en-US" dirty="0">
                <a:solidFill>
                  <a:schemeClr val="tx1"/>
                </a:solidFill>
              </a:rPr>
              <a:t>Mold abatement as a stand-alone project</a:t>
            </a:r>
          </a:p>
          <a:p>
            <a:r>
              <a:rPr lang="en-US" dirty="0">
                <a:solidFill>
                  <a:schemeClr val="tx1"/>
                </a:solidFill>
              </a:rPr>
              <a:t>Equipment with a useful life of less than six years</a:t>
            </a:r>
          </a:p>
          <a:p>
            <a:r>
              <a:rPr lang="en-US" dirty="0">
                <a:solidFill>
                  <a:schemeClr val="tx1"/>
                </a:solidFill>
              </a:rPr>
              <a:t>Landscaping unless required by construction</a:t>
            </a:r>
          </a:p>
          <a:p>
            <a:r>
              <a:rPr lang="en-US" dirty="0">
                <a:solidFill>
                  <a:schemeClr val="tx1"/>
                </a:solidFill>
              </a:rPr>
              <a:t>Software licensing (only eligible as match funds)</a:t>
            </a:r>
          </a:p>
        </p:txBody>
      </p:sp>
    </p:spTree>
    <p:extLst>
      <p:ext uri="{BB962C8B-B14F-4D97-AF65-F5344CB8AC3E}">
        <p14:creationId xmlns:p14="http://schemas.microsoft.com/office/powerpoint/2010/main" val="354212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07080" y="573931"/>
            <a:ext cx="7787955" cy="763525"/>
          </a:xfrm>
        </p:spPr>
        <p:txBody>
          <a:bodyPr>
            <a:normAutofit fontScale="90000"/>
          </a:bodyPr>
          <a:lstStyle/>
          <a:p>
            <a:r>
              <a:rPr lang="en-US" dirty="0">
                <a:solidFill>
                  <a:schemeClr val="tx1"/>
                </a:solidFill>
              </a:rPr>
              <a:t>What is </a:t>
            </a:r>
            <a:r>
              <a:rPr lang="en-US" b="1" i="1" u="sng" dirty="0">
                <a:solidFill>
                  <a:schemeClr val="tx1"/>
                </a:solidFill>
              </a:rPr>
              <a:t>not</a:t>
            </a:r>
            <a:r>
              <a:rPr lang="en-US" dirty="0">
                <a:solidFill>
                  <a:schemeClr val="tx1"/>
                </a:solidFill>
              </a:rPr>
              <a:t> eligible? cont’d </a:t>
            </a:r>
            <a:r>
              <a:rPr lang="en-US" sz="2700" dirty="0">
                <a:solidFill>
                  <a:schemeClr val="tx1"/>
                </a:solidFill>
              </a:rPr>
              <a:t>(not comprehensive)</a:t>
            </a:r>
          </a:p>
        </p:txBody>
      </p:sp>
      <p:sp>
        <p:nvSpPr>
          <p:cNvPr id="5" name="Content Placeholder 4"/>
          <p:cNvSpPr>
            <a:spLocks noGrp="1"/>
          </p:cNvSpPr>
          <p:nvPr>
            <p:ph idx="1"/>
          </p:nvPr>
        </p:nvSpPr>
        <p:spPr>
          <a:xfrm>
            <a:off x="143556" y="1443835"/>
            <a:ext cx="8695950" cy="4886560"/>
          </a:xfrm>
        </p:spPr>
        <p:txBody>
          <a:bodyPr>
            <a:normAutofit/>
          </a:bodyPr>
          <a:lstStyle/>
          <a:p>
            <a:r>
              <a:rPr lang="en-US" sz="3200" dirty="0">
                <a:solidFill>
                  <a:schemeClr val="tx1"/>
                </a:solidFill>
              </a:rPr>
              <a:t>Asbestos survey only</a:t>
            </a:r>
          </a:p>
          <a:p>
            <a:pPr lvl="1"/>
            <a:r>
              <a:rPr lang="en-US" sz="3200" dirty="0">
                <a:solidFill>
                  <a:schemeClr val="tx1"/>
                </a:solidFill>
              </a:rPr>
              <a:t>Per DASNY in 2019, asbestos </a:t>
            </a:r>
            <a:r>
              <a:rPr lang="en-US" sz="3200" u="sng" dirty="0">
                <a:solidFill>
                  <a:schemeClr val="tx1"/>
                </a:solidFill>
              </a:rPr>
              <a:t>abatement</a:t>
            </a:r>
            <a:r>
              <a:rPr lang="en-US" sz="3200" dirty="0">
                <a:solidFill>
                  <a:schemeClr val="tx1"/>
                </a:solidFill>
              </a:rPr>
              <a:t> must be match funds.</a:t>
            </a:r>
          </a:p>
          <a:p>
            <a:r>
              <a:rPr lang="en-US" sz="3200" dirty="0">
                <a:solidFill>
                  <a:schemeClr val="tx1"/>
                </a:solidFill>
              </a:rPr>
              <a:t>Books, other library materials</a:t>
            </a:r>
          </a:p>
          <a:p>
            <a:r>
              <a:rPr lang="en-US" sz="3200" dirty="0">
                <a:solidFill>
                  <a:schemeClr val="tx1"/>
                </a:solidFill>
              </a:rPr>
              <a:t>Speculative architectural and engineering plans, building consultant feasibility studies</a:t>
            </a:r>
          </a:p>
        </p:txBody>
      </p:sp>
    </p:spTree>
    <p:extLst>
      <p:ext uri="{BB962C8B-B14F-4D97-AF65-F5344CB8AC3E}">
        <p14:creationId xmlns:p14="http://schemas.microsoft.com/office/powerpoint/2010/main" val="3626251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670" y="477844"/>
            <a:ext cx="8093365" cy="947429"/>
          </a:xfrm>
        </p:spPr>
        <p:txBody>
          <a:bodyPr>
            <a:noAutofit/>
          </a:bodyPr>
          <a:lstStyle/>
          <a:p>
            <a:r>
              <a:rPr lang="en-US" dirty="0">
                <a:solidFill>
                  <a:schemeClr val="tx1"/>
                </a:solidFill>
              </a:rPr>
              <a:t>Program Cycle Year --Anticipated in FY2020-2021 </a:t>
            </a:r>
          </a:p>
        </p:txBody>
      </p:sp>
      <p:sp>
        <p:nvSpPr>
          <p:cNvPr id="2" name="TextBox 1">
            <a:extLst>
              <a:ext uri="{FF2B5EF4-FFF2-40B4-BE49-F238E27FC236}">
                <a16:creationId xmlns:a16="http://schemas.microsoft.com/office/drawing/2014/main" id="{2E7BBA3F-1DEB-4E7D-9D35-B4F66042645D}"/>
              </a:ext>
            </a:extLst>
          </p:cNvPr>
          <p:cNvSpPr txBox="1"/>
          <p:nvPr/>
        </p:nvSpPr>
        <p:spPr>
          <a:xfrm>
            <a:off x="296260" y="1579968"/>
            <a:ext cx="8719723"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Year 1- July 1, 2020-June 30, 2021 </a:t>
            </a:r>
          </a:p>
          <a:p>
            <a:pPr marL="742950" lvl="1" indent="-285750">
              <a:buFont typeface="Arial" panose="020B0604020202020204" pitchFamily="34" charset="0"/>
              <a:buChar char="•"/>
            </a:pPr>
            <a:r>
              <a:rPr lang="en-US" sz="2400" dirty="0"/>
              <a:t>Application submission and review</a:t>
            </a:r>
          </a:p>
          <a:p>
            <a:pPr marL="742950" lvl="1" indent="-285750">
              <a:buFont typeface="Arial" panose="020B0604020202020204" pitchFamily="34" charset="0"/>
              <a:buChar char="•"/>
            </a:pPr>
            <a:r>
              <a:rPr lang="en-US" sz="2400" dirty="0"/>
              <a:t>Projects can begin work </a:t>
            </a:r>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Year 2- July 1, 2021-June 30, 2022</a:t>
            </a:r>
          </a:p>
          <a:p>
            <a:pPr marL="742950" lvl="1" indent="-285750">
              <a:buFont typeface="Arial" panose="020B0604020202020204" pitchFamily="34" charset="0"/>
              <a:buChar char="•"/>
            </a:pPr>
            <a:r>
              <a:rPr lang="en-US" sz="2400" dirty="0"/>
              <a:t>Awards are announced</a:t>
            </a:r>
          </a:p>
          <a:p>
            <a:pPr marL="742950" lvl="1" indent="-285750">
              <a:buFont typeface="Arial" panose="020B0604020202020204" pitchFamily="34" charset="0"/>
              <a:buChar char="•"/>
            </a:pPr>
            <a:r>
              <a:rPr lang="en-US" sz="2400" dirty="0"/>
              <a:t>Projects are underway</a:t>
            </a:r>
          </a:p>
          <a:p>
            <a:pPr marL="742950" lvl="1" indent="-285750">
              <a:buFont typeface="Arial" panose="020B0604020202020204" pitchFamily="34" charset="0"/>
              <a:buChar char="•"/>
            </a:pPr>
            <a:r>
              <a:rPr lang="en-US" sz="2400" dirty="0"/>
              <a:t>Progress Report if the project will not be completed by the end of the second year</a:t>
            </a:r>
          </a:p>
          <a:p>
            <a:pPr lvl="1"/>
            <a:endParaRPr lang="en-US" sz="2400" dirty="0"/>
          </a:p>
          <a:p>
            <a:pPr marL="285750" indent="-285750">
              <a:buFont typeface="Arial" panose="020B0604020202020204" pitchFamily="34" charset="0"/>
              <a:buChar char="•"/>
            </a:pPr>
            <a:r>
              <a:rPr lang="en-US" sz="2400" dirty="0"/>
              <a:t>Year 3 July 1, 2022-June 30, 2023 (if needed)</a:t>
            </a:r>
          </a:p>
          <a:p>
            <a:pPr marL="742950" lvl="1" indent="-285750">
              <a:buFont typeface="Arial" panose="020B0604020202020204" pitchFamily="34" charset="0"/>
              <a:buChar char="•"/>
            </a:pPr>
            <a:r>
              <a:rPr lang="en-US" sz="2400" dirty="0"/>
              <a:t>Project is completed</a:t>
            </a:r>
          </a:p>
          <a:p>
            <a:pPr marL="742950" lvl="1" indent="-285750">
              <a:buFont typeface="Arial" panose="020B0604020202020204" pitchFamily="34" charset="0"/>
              <a:buChar char="•"/>
            </a:pPr>
            <a:r>
              <a:rPr lang="en-US" sz="2400" dirty="0"/>
              <a:t>Final paperwork is submitted </a:t>
            </a:r>
          </a:p>
          <a:p>
            <a:pPr marL="742950" lvl="1" indent="-285750">
              <a:buFont typeface="Arial" panose="020B0604020202020204" pitchFamily="34" charset="0"/>
              <a:buChar char="•"/>
            </a:pPr>
            <a:r>
              <a:rPr lang="en-US" sz="2400" dirty="0"/>
              <a:t>Remaining 10% is paid to the library</a:t>
            </a:r>
            <a:endParaRPr lang="en-US" dirty="0"/>
          </a:p>
        </p:txBody>
      </p:sp>
    </p:spTree>
    <p:extLst>
      <p:ext uri="{BB962C8B-B14F-4D97-AF65-F5344CB8AC3E}">
        <p14:creationId xmlns:p14="http://schemas.microsoft.com/office/powerpoint/2010/main" val="1749078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6261" y="335676"/>
            <a:ext cx="8332174" cy="947429"/>
          </a:xfrm>
        </p:spPr>
        <p:txBody>
          <a:bodyPr>
            <a:noAutofit/>
          </a:bodyPr>
          <a:lstStyle/>
          <a:p>
            <a:r>
              <a:rPr lang="en-US" sz="3200" dirty="0">
                <a:solidFill>
                  <a:schemeClr val="tx1"/>
                </a:solidFill>
              </a:rPr>
              <a:t>Program Cycle Year 1 -- Anticipated to start in FY2020-2021 (July 1, 2020-June 30, 2023)</a:t>
            </a:r>
          </a:p>
        </p:txBody>
      </p:sp>
      <p:sp>
        <p:nvSpPr>
          <p:cNvPr id="9" name="TextBox 8">
            <a:extLst>
              <a:ext uri="{FF2B5EF4-FFF2-40B4-BE49-F238E27FC236}">
                <a16:creationId xmlns:a16="http://schemas.microsoft.com/office/drawing/2014/main" id="{3C3E955C-C9D8-4A02-A172-95A86F27333A}"/>
              </a:ext>
            </a:extLst>
          </p:cNvPr>
          <p:cNvSpPr txBox="1"/>
          <p:nvPr/>
        </p:nvSpPr>
        <p:spPr>
          <a:xfrm>
            <a:off x="296260" y="1443835"/>
            <a:ext cx="8551480" cy="4678204"/>
          </a:xfrm>
          <a:prstGeom prst="rect">
            <a:avLst/>
          </a:prstGeom>
          <a:noFill/>
        </p:spPr>
        <p:txBody>
          <a:bodyPr wrap="square" rtlCol="0">
            <a:spAutoFit/>
          </a:bodyPr>
          <a:lstStyle/>
          <a:p>
            <a:r>
              <a:rPr lang="en-US" sz="2800" dirty="0">
                <a:latin typeface="+mj-lt"/>
              </a:rPr>
              <a:t>Online Portal Opens		June</a:t>
            </a:r>
          </a:p>
          <a:p>
            <a:r>
              <a:rPr lang="en-US" sz="2800" dirty="0">
                <a:latin typeface="+mj-lt"/>
              </a:rPr>
              <a:t>Applications </a:t>
            </a:r>
          </a:p>
          <a:p>
            <a:pPr marL="914400" lvl="1" indent="-457200">
              <a:buFont typeface="Arial" panose="020B0604020202020204" pitchFamily="34" charset="0"/>
              <a:buChar char="•"/>
            </a:pPr>
            <a:r>
              <a:rPr lang="en-US" sz="2800" dirty="0">
                <a:latin typeface="+mj-lt"/>
              </a:rPr>
              <a:t>Submitted to System	August-September</a:t>
            </a:r>
          </a:p>
          <a:p>
            <a:pPr marL="914400" lvl="1" indent="-457200">
              <a:buFont typeface="Arial" panose="020B0604020202020204" pitchFamily="34" charset="0"/>
              <a:buChar char="•"/>
            </a:pPr>
            <a:r>
              <a:rPr lang="en-US" sz="2800" dirty="0">
                <a:latin typeface="+mj-lt"/>
              </a:rPr>
              <a:t>Reviewed by System	September</a:t>
            </a:r>
          </a:p>
          <a:p>
            <a:pPr marL="914400" lvl="1" indent="-457200">
              <a:buFont typeface="Arial" panose="020B0604020202020204" pitchFamily="34" charset="0"/>
              <a:buChar char="•"/>
            </a:pPr>
            <a:r>
              <a:rPr lang="en-US" sz="2800" dirty="0">
                <a:latin typeface="+mj-lt"/>
              </a:rPr>
              <a:t>Submitted to NYSL		Early October</a:t>
            </a:r>
          </a:p>
          <a:p>
            <a:pPr marL="914400" lvl="1" indent="-457200">
              <a:buFont typeface="Arial" panose="020B0604020202020204" pitchFamily="34" charset="0"/>
              <a:buChar char="•"/>
            </a:pPr>
            <a:r>
              <a:rPr lang="en-US" sz="2800" dirty="0">
                <a:latin typeface="+mj-lt"/>
              </a:rPr>
              <a:t>Reviewed NYSL		October-January</a:t>
            </a:r>
          </a:p>
          <a:p>
            <a:r>
              <a:rPr lang="en-US" sz="2800" dirty="0">
                <a:latin typeface="+mj-lt"/>
              </a:rPr>
              <a:t>Submitted to DASNY		March</a:t>
            </a:r>
          </a:p>
          <a:p>
            <a:r>
              <a:rPr lang="en-US" sz="2800" dirty="0">
                <a:latin typeface="+mj-lt"/>
              </a:rPr>
              <a:t>Reviewed by DASNY 		March-May</a:t>
            </a:r>
          </a:p>
          <a:p>
            <a:r>
              <a:rPr lang="en-US" sz="2800" dirty="0">
                <a:latin typeface="+mj-lt"/>
              </a:rPr>
              <a:t>Awards announced		Summer (in Year 2)</a:t>
            </a:r>
          </a:p>
          <a:p>
            <a:r>
              <a:rPr lang="en-US" sz="2800" dirty="0">
                <a:latin typeface="+mj-lt"/>
              </a:rPr>
              <a:t>Awards disbursed			Summer (in Year 2)</a:t>
            </a:r>
          </a:p>
          <a:p>
            <a:endParaRPr lang="en-US" dirty="0"/>
          </a:p>
        </p:txBody>
      </p:sp>
    </p:spTree>
    <p:extLst>
      <p:ext uri="{BB962C8B-B14F-4D97-AF65-F5344CB8AC3E}">
        <p14:creationId xmlns:p14="http://schemas.microsoft.com/office/powerpoint/2010/main" val="3210918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l"/>
            <a:r>
              <a:rPr lang="en-US" sz="3600" dirty="0">
                <a:solidFill>
                  <a:schemeClr val="tx1"/>
                </a:solidFill>
              </a:rPr>
              <a:t>Program Cycle Years 2-3 – Anticipated starting in FY 2020-2021</a:t>
            </a:r>
          </a:p>
        </p:txBody>
      </p:sp>
      <p:sp>
        <p:nvSpPr>
          <p:cNvPr id="5" name="Text Placeholder 4"/>
          <p:cNvSpPr>
            <a:spLocks noGrp="1"/>
          </p:cNvSpPr>
          <p:nvPr>
            <p:ph type="body" idx="4294967295"/>
          </p:nvPr>
        </p:nvSpPr>
        <p:spPr>
          <a:xfrm>
            <a:off x="457200" y="1678729"/>
            <a:ext cx="7940675" cy="4734410"/>
          </a:xfrm>
        </p:spPr>
        <p:txBody>
          <a:bodyPr>
            <a:normAutofit/>
          </a:bodyPr>
          <a:lstStyle/>
          <a:p>
            <a:r>
              <a:rPr lang="en-US" sz="2800" dirty="0">
                <a:solidFill>
                  <a:schemeClr val="tx1"/>
                </a:solidFill>
              </a:rPr>
              <a:t>180-day Notice			January (Year 2)</a:t>
            </a:r>
          </a:p>
          <a:p>
            <a:r>
              <a:rPr lang="en-US" sz="2800" dirty="0">
                <a:solidFill>
                  <a:schemeClr val="tx1"/>
                </a:solidFill>
              </a:rPr>
              <a:t>Progress Report/</a:t>
            </a:r>
          </a:p>
          <a:p>
            <a:pPr marL="0" indent="0">
              <a:buNone/>
            </a:pPr>
            <a:r>
              <a:rPr lang="en-US" sz="2800" dirty="0">
                <a:solidFill>
                  <a:schemeClr val="tx1"/>
                </a:solidFill>
              </a:rPr>
              <a:t>Request for extension		Spring (Year 2)</a:t>
            </a:r>
          </a:p>
          <a:p>
            <a:r>
              <a:rPr lang="en-US" sz="2800" dirty="0">
                <a:solidFill>
                  <a:schemeClr val="tx1"/>
                </a:solidFill>
              </a:rPr>
              <a:t>Extensions granted		May-June (Year 2)</a:t>
            </a:r>
          </a:p>
          <a:p>
            <a:r>
              <a:rPr lang="en-US" sz="2800" dirty="0">
                <a:solidFill>
                  <a:schemeClr val="tx1"/>
                </a:solidFill>
              </a:rPr>
              <a:t>Projects close			Anytime</a:t>
            </a:r>
          </a:p>
          <a:p>
            <a:r>
              <a:rPr lang="en-US" sz="2800" dirty="0">
                <a:solidFill>
                  <a:schemeClr val="tx1"/>
                </a:solidFill>
              </a:rPr>
              <a:t>Projects must close		June 30 (Year 3)</a:t>
            </a:r>
          </a:p>
        </p:txBody>
      </p:sp>
    </p:spTree>
    <p:extLst>
      <p:ext uri="{BB962C8B-B14F-4D97-AF65-F5344CB8AC3E}">
        <p14:creationId xmlns:p14="http://schemas.microsoft.com/office/powerpoint/2010/main" val="1002217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670" y="572295"/>
            <a:ext cx="7016195" cy="684885"/>
          </a:xfrm>
        </p:spPr>
        <p:txBody>
          <a:bodyPr>
            <a:normAutofit/>
          </a:bodyPr>
          <a:lstStyle/>
          <a:p>
            <a:r>
              <a:rPr lang="en-US" dirty="0">
                <a:solidFill>
                  <a:schemeClr val="tx1"/>
                </a:solidFill>
              </a:rPr>
              <a:t>Facts about library applications</a:t>
            </a:r>
            <a:endParaRPr lang="en-US" sz="2700" dirty="0">
              <a:solidFill>
                <a:schemeClr val="tx1"/>
              </a:solidFill>
            </a:endParaRPr>
          </a:p>
        </p:txBody>
      </p:sp>
      <p:sp>
        <p:nvSpPr>
          <p:cNvPr id="5" name="Content Placeholder 4"/>
          <p:cNvSpPr>
            <a:spLocks noGrp="1"/>
          </p:cNvSpPr>
          <p:nvPr>
            <p:ph idx="1"/>
          </p:nvPr>
        </p:nvSpPr>
        <p:spPr>
          <a:xfrm>
            <a:off x="296261" y="1443835"/>
            <a:ext cx="8246070" cy="4841870"/>
          </a:xfrm>
        </p:spPr>
        <p:txBody>
          <a:bodyPr>
            <a:normAutofit/>
          </a:bodyPr>
          <a:lstStyle/>
          <a:p>
            <a:r>
              <a:rPr lang="en-US" sz="3000" dirty="0">
                <a:solidFill>
                  <a:schemeClr val="tx1"/>
                </a:solidFill>
              </a:rPr>
              <a:t>One application per building (except for Coordinated projects)</a:t>
            </a:r>
          </a:p>
          <a:p>
            <a:r>
              <a:rPr lang="en-US" sz="3000" dirty="0">
                <a:solidFill>
                  <a:schemeClr val="tx1"/>
                </a:solidFill>
              </a:rPr>
              <a:t>Each application must describe a unique project(s)</a:t>
            </a:r>
          </a:p>
          <a:p>
            <a:r>
              <a:rPr lang="en-US" sz="3000" dirty="0">
                <a:solidFill>
                  <a:schemeClr val="tx1"/>
                </a:solidFill>
              </a:rPr>
              <a:t>Broadband project by System does not preclude other projects by individual libraries</a:t>
            </a:r>
          </a:p>
          <a:p>
            <a:r>
              <a:rPr lang="en-US" sz="3000" dirty="0">
                <a:solidFill>
                  <a:schemeClr val="tx1"/>
                </a:solidFill>
              </a:rPr>
              <a:t>Minimum award is $2500; no maximum award limit</a:t>
            </a:r>
          </a:p>
          <a:p>
            <a:endParaRPr lang="en-US" dirty="0">
              <a:solidFill>
                <a:schemeClr val="tx1"/>
              </a:solidFill>
            </a:endParaRPr>
          </a:p>
        </p:txBody>
      </p:sp>
    </p:spTree>
    <p:extLst>
      <p:ext uri="{BB962C8B-B14F-4D97-AF65-F5344CB8AC3E}">
        <p14:creationId xmlns:p14="http://schemas.microsoft.com/office/powerpoint/2010/main" val="3135105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670" y="572295"/>
            <a:ext cx="7940661" cy="684885"/>
          </a:xfrm>
        </p:spPr>
        <p:txBody>
          <a:bodyPr>
            <a:normAutofit fontScale="90000"/>
          </a:bodyPr>
          <a:lstStyle/>
          <a:p>
            <a:r>
              <a:rPr lang="en-US" dirty="0">
                <a:solidFill>
                  <a:schemeClr val="tx1"/>
                </a:solidFill>
              </a:rPr>
              <a:t>Facts about Coordinated projects applications</a:t>
            </a:r>
            <a:endParaRPr lang="en-US" sz="2700" dirty="0">
              <a:solidFill>
                <a:schemeClr val="tx1"/>
              </a:solidFill>
            </a:endParaRPr>
          </a:p>
        </p:txBody>
      </p:sp>
      <p:sp>
        <p:nvSpPr>
          <p:cNvPr id="5" name="Content Placeholder 4"/>
          <p:cNvSpPr>
            <a:spLocks noGrp="1"/>
          </p:cNvSpPr>
          <p:nvPr>
            <p:ph idx="1"/>
          </p:nvPr>
        </p:nvSpPr>
        <p:spPr>
          <a:xfrm>
            <a:off x="296261" y="1443835"/>
            <a:ext cx="8246070" cy="4841870"/>
          </a:xfrm>
        </p:spPr>
        <p:txBody>
          <a:bodyPr>
            <a:normAutofit/>
          </a:bodyPr>
          <a:lstStyle/>
          <a:p>
            <a:r>
              <a:rPr lang="en-US" sz="3000" dirty="0">
                <a:solidFill>
                  <a:schemeClr val="tx1"/>
                </a:solidFill>
              </a:rPr>
              <a:t>One application per building</a:t>
            </a:r>
          </a:p>
          <a:p>
            <a:r>
              <a:rPr lang="en-US" sz="3000" dirty="0">
                <a:solidFill>
                  <a:schemeClr val="tx1"/>
                </a:solidFill>
              </a:rPr>
              <a:t>Each application must describe a unique project(s)</a:t>
            </a:r>
          </a:p>
          <a:p>
            <a:r>
              <a:rPr lang="en-US" sz="3000" dirty="0">
                <a:solidFill>
                  <a:schemeClr val="tx1"/>
                </a:solidFill>
              </a:rPr>
              <a:t>Broadband project by System does not preclude other projects by individual libraries</a:t>
            </a:r>
          </a:p>
          <a:p>
            <a:r>
              <a:rPr lang="en-US" sz="3000" dirty="0">
                <a:solidFill>
                  <a:schemeClr val="tx1"/>
                </a:solidFill>
              </a:rPr>
              <a:t>Minimum award is $2500; no maximum award limit</a:t>
            </a:r>
          </a:p>
          <a:p>
            <a:endParaRPr lang="en-US" dirty="0">
              <a:solidFill>
                <a:schemeClr val="tx1"/>
              </a:solidFill>
            </a:endParaRPr>
          </a:p>
        </p:txBody>
      </p:sp>
    </p:spTree>
    <p:extLst>
      <p:ext uri="{BB962C8B-B14F-4D97-AF65-F5344CB8AC3E}">
        <p14:creationId xmlns:p14="http://schemas.microsoft.com/office/powerpoint/2010/main" val="1649311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chemeClr val="tx1"/>
                </a:solidFill>
              </a:rPr>
              <a:t>Sections of the application</a:t>
            </a:r>
            <a:endParaRPr lang="en-US" sz="2700" dirty="0">
              <a:solidFill>
                <a:schemeClr val="tx1"/>
              </a:solidFill>
            </a:endParaRPr>
          </a:p>
        </p:txBody>
      </p:sp>
      <p:sp>
        <p:nvSpPr>
          <p:cNvPr id="5" name="Content Placeholder 4"/>
          <p:cNvSpPr>
            <a:spLocks noGrp="1"/>
          </p:cNvSpPr>
          <p:nvPr>
            <p:ph idx="1"/>
          </p:nvPr>
        </p:nvSpPr>
        <p:spPr>
          <a:xfrm>
            <a:off x="143556" y="1443835"/>
            <a:ext cx="8695950" cy="4886560"/>
          </a:xfrm>
        </p:spPr>
        <p:txBody>
          <a:bodyPr>
            <a:normAutofit/>
          </a:bodyPr>
          <a:lstStyle/>
          <a:p>
            <a:r>
              <a:rPr lang="en-US" sz="3000" dirty="0">
                <a:solidFill>
                  <a:schemeClr val="tx1"/>
                </a:solidFill>
              </a:rPr>
              <a:t>Application form </a:t>
            </a:r>
          </a:p>
          <a:p>
            <a:r>
              <a:rPr lang="en-US" sz="3000" dirty="0">
                <a:solidFill>
                  <a:schemeClr val="tx1"/>
                </a:solidFill>
              </a:rPr>
              <a:t>Additional funding sources</a:t>
            </a:r>
          </a:p>
          <a:p>
            <a:r>
              <a:rPr lang="en-US" sz="3000" dirty="0">
                <a:solidFill>
                  <a:schemeClr val="tx1"/>
                </a:solidFill>
              </a:rPr>
              <a:t>Project narratives</a:t>
            </a:r>
          </a:p>
          <a:p>
            <a:r>
              <a:rPr lang="en-US" sz="3000" dirty="0">
                <a:solidFill>
                  <a:schemeClr val="tx1"/>
                </a:solidFill>
              </a:rPr>
              <a:t>Budget</a:t>
            </a:r>
          </a:p>
          <a:p>
            <a:r>
              <a:rPr lang="en-US" sz="3000" dirty="0">
                <a:solidFill>
                  <a:schemeClr val="tx1"/>
                </a:solidFill>
              </a:rPr>
              <a:t>NYS Financial forms </a:t>
            </a:r>
          </a:p>
          <a:p>
            <a:pPr lvl="1"/>
            <a:r>
              <a:rPr lang="en-US" sz="3000" dirty="0">
                <a:solidFill>
                  <a:schemeClr val="tx1"/>
                </a:solidFill>
              </a:rPr>
              <a:t>(FS-10, Payee Information, SED W-9)</a:t>
            </a:r>
          </a:p>
          <a:p>
            <a:endParaRPr lang="en-US" sz="3000" dirty="0">
              <a:solidFill>
                <a:schemeClr val="tx1"/>
              </a:solidFill>
            </a:endParaRPr>
          </a:p>
        </p:txBody>
      </p:sp>
    </p:spTree>
    <p:extLst>
      <p:ext uri="{BB962C8B-B14F-4D97-AF65-F5344CB8AC3E}">
        <p14:creationId xmlns:p14="http://schemas.microsoft.com/office/powerpoint/2010/main" val="1862023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209A66-9096-4B5C-AE75-20C27A021853}"/>
              </a:ext>
            </a:extLst>
          </p:cNvPr>
          <p:cNvSpPr txBox="1"/>
          <p:nvPr/>
        </p:nvSpPr>
        <p:spPr>
          <a:xfrm>
            <a:off x="448965" y="1291130"/>
            <a:ext cx="8535010" cy="6278642"/>
          </a:xfrm>
          <a:prstGeom prst="rect">
            <a:avLst/>
          </a:prstGeom>
          <a:noFill/>
        </p:spPr>
        <p:txBody>
          <a:bodyPr wrap="square" rtlCol="0">
            <a:spAutoFit/>
          </a:bodyPr>
          <a:lstStyle/>
          <a:p>
            <a:pPr marL="342900" indent="-342900">
              <a:buFont typeface="Arial" panose="020B0604020202020204" pitchFamily="34" charset="0"/>
              <a:buChar char="•"/>
            </a:pPr>
            <a:r>
              <a:rPr lang="en-US" sz="3000" dirty="0"/>
              <a:t>Review the pre-filled information and </a:t>
            </a:r>
            <a:r>
              <a:rPr lang="en-US" sz="3000" b="1" i="1" dirty="0"/>
              <a:t>submit any updates</a:t>
            </a:r>
            <a:r>
              <a:rPr lang="en-US" sz="3000" dirty="0"/>
              <a:t>!</a:t>
            </a:r>
          </a:p>
          <a:p>
            <a:pPr marL="800100" lvl="1" indent="-342900">
              <a:buFont typeface="Arial" panose="020B0604020202020204" pitchFamily="34" charset="0"/>
              <a:buChar char="•"/>
            </a:pPr>
            <a:r>
              <a:rPr lang="en-US" sz="3000" dirty="0"/>
              <a:t>Ex: Library director’s name is different that what is listed in SEDREF            </a:t>
            </a:r>
          </a:p>
          <a:p>
            <a:pPr marL="1371600" lvl="2" indent="-457200">
              <a:buFont typeface="Courier New" panose="02070309020205020404" pitchFamily="49" charset="0"/>
              <a:buChar char="o"/>
            </a:pPr>
            <a:r>
              <a:rPr lang="en-US" sz="3000" dirty="0"/>
              <a:t>Email to: ldconstruction@nysed.gov</a:t>
            </a:r>
          </a:p>
          <a:p>
            <a:pPr marL="342900" indent="-342900">
              <a:buFont typeface="Arial" panose="020B0604020202020204" pitchFamily="34" charset="0"/>
              <a:buChar char="•"/>
            </a:pPr>
            <a:r>
              <a:rPr lang="en-US" sz="3000" dirty="0"/>
              <a:t>SEDREF</a:t>
            </a:r>
          </a:p>
          <a:p>
            <a:pPr marL="914400" lvl="1" indent="-457200">
              <a:buFont typeface="Wingdings" panose="05000000000000000000" pitchFamily="2" charset="2"/>
              <a:buChar char="Ø"/>
            </a:pPr>
            <a:r>
              <a:rPr lang="en-US" sz="3000" dirty="0">
                <a:hlinkClick r:id="rId3">
                  <a:extLst>
                    <a:ext uri="{A12FA001-AC4F-418D-AE19-62706E023703}">
                      <ahyp:hlinkClr xmlns:ahyp="http://schemas.microsoft.com/office/drawing/2018/hyperlinkcolor" val="tx"/>
                    </a:ext>
                  </a:extLst>
                </a:hlinkClick>
              </a:rPr>
              <a:t>https://portal.nysed.gov/pls/sedrefpublic/sed_inst_qry_vw$.startup</a:t>
            </a:r>
            <a:endParaRPr lang="en-US" sz="3000" dirty="0"/>
          </a:p>
          <a:p>
            <a:pPr marL="342900" indent="-342900">
              <a:buFont typeface="Arial" panose="020B0604020202020204" pitchFamily="34" charset="0"/>
              <a:buChar char="•"/>
            </a:pPr>
            <a:r>
              <a:rPr lang="en-US" sz="3000" dirty="0"/>
              <a:t>Two different people are required as contacts</a:t>
            </a:r>
          </a:p>
          <a:p>
            <a:pPr marL="342900" indent="-342900">
              <a:buFont typeface="Arial" panose="020B0604020202020204" pitchFamily="34" charset="0"/>
              <a:buChar char="•"/>
            </a:pPr>
            <a:r>
              <a:rPr lang="en-US" sz="3000" dirty="0"/>
              <a:t>If the building is leased or owned by a school district</a:t>
            </a:r>
          </a:p>
          <a:p>
            <a:pPr marL="342900" indent="-342900">
              <a:buFont typeface="Arial" panose="020B0604020202020204" pitchFamily="34" charset="0"/>
              <a:buChar char="•"/>
            </a:pPr>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C84D9BDB-954B-43E1-ABF1-F1D584D0C13E}"/>
              </a:ext>
            </a:extLst>
          </p:cNvPr>
          <p:cNvSpPr>
            <a:spLocks noGrp="1"/>
          </p:cNvSpPr>
          <p:nvPr>
            <p:ph type="title"/>
          </p:nvPr>
        </p:nvSpPr>
        <p:spPr>
          <a:xfrm>
            <a:off x="589941" y="527605"/>
            <a:ext cx="8229600" cy="532180"/>
          </a:xfrm>
        </p:spPr>
        <p:txBody>
          <a:bodyPr>
            <a:noAutofit/>
          </a:bodyPr>
          <a:lstStyle/>
          <a:p>
            <a:r>
              <a:rPr lang="en-US" dirty="0">
                <a:solidFill>
                  <a:schemeClr val="tx1"/>
                </a:solidFill>
              </a:rPr>
              <a:t>The Application Form </a:t>
            </a:r>
          </a:p>
        </p:txBody>
      </p:sp>
    </p:spTree>
    <p:extLst>
      <p:ext uri="{BB962C8B-B14F-4D97-AF65-F5344CB8AC3E}">
        <p14:creationId xmlns:p14="http://schemas.microsoft.com/office/powerpoint/2010/main" val="2480156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4900"/>
            <a:ext cx="8229600" cy="610820"/>
          </a:xfrm>
        </p:spPr>
        <p:txBody>
          <a:bodyPr>
            <a:noAutofit/>
          </a:bodyPr>
          <a:lstStyle/>
          <a:p>
            <a:r>
              <a:rPr lang="en-US" sz="4000" dirty="0">
                <a:solidFill>
                  <a:schemeClr val="tx1"/>
                </a:solidFill>
              </a:rPr>
              <a:t>Outline</a:t>
            </a:r>
          </a:p>
        </p:txBody>
      </p:sp>
      <p:sp>
        <p:nvSpPr>
          <p:cNvPr id="3" name="Content Placeholder 2" descr="eligible projects" title="What is Construction Aid?"/>
          <p:cNvSpPr>
            <a:spLocks noGrp="1"/>
          </p:cNvSpPr>
          <p:nvPr>
            <p:ph idx="1"/>
          </p:nvPr>
        </p:nvSpPr>
        <p:spPr/>
        <p:txBody>
          <a:bodyPr/>
          <a:lstStyle/>
          <a:p>
            <a:endParaRPr lang="en-US" dirty="0"/>
          </a:p>
          <a:p>
            <a:endParaRPr lang="en-US" dirty="0"/>
          </a:p>
        </p:txBody>
      </p:sp>
      <p:sp>
        <p:nvSpPr>
          <p:cNvPr id="4" name="TextBox 3">
            <a:extLst>
              <a:ext uri="{FF2B5EF4-FFF2-40B4-BE49-F238E27FC236}">
                <a16:creationId xmlns:a16="http://schemas.microsoft.com/office/drawing/2014/main" id="{35AD570E-001C-4302-AEA1-A7C224B61910}"/>
              </a:ext>
            </a:extLst>
          </p:cNvPr>
          <p:cNvSpPr txBox="1"/>
          <p:nvPr/>
        </p:nvSpPr>
        <p:spPr>
          <a:xfrm>
            <a:off x="296260" y="1166842"/>
            <a:ext cx="8679480" cy="5570756"/>
          </a:xfrm>
          <a:prstGeom prst="rect">
            <a:avLst/>
          </a:prstGeom>
          <a:noFill/>
        </p:spPr>
        <p:txBody>
          <a:bodyPr wrap="square" rtlCol="0">
            <a:spAutoFit/>
          </a:bodyPr>
          <a:lstStyle/>
          <a:p>
            <a:pPr marL="457200" indent="-457200">
              <a:buFont typeface="Wingdings" panose="05000000000000000000" pitchFamily="2" charset="2"/>
              <a:buChar char="§"/>
            </a:pPr>
            <a:r>
              <a:rPr lang="en-US" sz="3200" dirty="0"/>
              <a:t>What is State Aid for Library Construction</a:t>
            </a:r>
          </a:p>
          <a:p>
            <a:pPr marL="457200" indent="-457200">
              <a:buFont typeface="Wingdings" panose="05000000000000000000" pitchFamily="2" charset="2"/>
              <a:buChar char="§"/>
            </a:pPr>
            <a:r>
              <a:rPr lang="en-US" sz="3200" dirty="0"/>
              <a:t>What is and isn’t eligible / Priorities</a:t>
            </a:r>
          </a:p>
          <a:p>
            <a:pPr marL="457200" indent="-457200">
              <a:buFont typeface="Wingdings" panose="05000000000000000000" pitchFamily="2" charset="2"/>
              <a:buChar char="§"/>
            </a:pPr>
            <a:r>
              <a:rPr lang="en-US" sz="3200" dirty="0"/>
              <a:t>Timeline</a:t>
            </a:r>
          </a:p>
          <a:p>
            <a:pPr marL="457200" indent="-457200">
              <a:buFont typeface="Wingdings" panose="05000000000000000000" pitchFamily="2" charset="2"/>
              <a:buChar char="§"/>
            </a:pPr>
            <a:r>
              <a:rPr lang="en-US" sz="3200" dirty="0"/>
              <a:t>The application </a:t>
            </a:r>
          </a:p>
          <a:p>
            <a:pPr marL="457200" indent="-457200">
              <a:buFont typeface="Wingdings" panose="05000000000000000000" pitchFamily="2" charset="2"/>
              <a:buChar char="§"/>
            </a:pPr>
            <a:r>
              <a:rPr lang="en-US" sz="3200" dirty="0"/>
              <a:t>Public Library System review</a:t>
            </a:r>
          </a:p>
          <a:p>
            <a:pPr marL="457200" indent="-457200">
              <a:buFont typeface="Wingdings" panose="05000000000000000000" pitchFamily="2" charset="2"/>
              <a:buChar char="§"/>
            </a:pPr>
            <a:r>
              <a:rPr lang="en-US" sz="3200" dirty="0"/>
              <a:t>New York State Library (NYSL) review</a:t>
            </a:r>
          </a:p>
          <a:p>
            <a:pPr marL="457200" indent="-457200">
              <a:buFont typeface="Wingdings" panose="05000000000000000000" pitchFamily="2" charset="2"/>
              <a:buChar char="§"/>
            </a:pPr>
            <a:r>
              <a:rPr lang="en-US" sz="3200" dirty="0"/>
              <a:t>Dormitory Authority of the State of New York (DASNY) review</a:t>
            </a:r>
          </a:p>
          <a:p>
            <a:pPr marL="457200" indent="-457200">
              <a:buFont typeface="Wingdings" panose="05000000000000000000" pitchFamily="2" charset="2"/>
              <a:buChar char="§"/>
            </a:pPr>
            <a:r>
              <a:rPr lang="en-US" sz="3200" dirty="0"/>
              <a:t>Requirements of the program post-award</a:t>
            </a:r>
          </a:p>
          <a:p>
            <a:pPr marL="457200" indent="-457200">
              <a:buFont typeface="Wingdings" panose="05000000000000000000" pitchFamily="2" charset="2"/>
              <a:buChar char="§"/>
            </a:pPr>
            <a:r>
              <a:rPr lang="en-US" sz="3200" dirty="0"/>
              <a:t>Progress and Final reporting</a:t>
            </a:r>
          </a:p>
          <a:p>
            <a:endParaRPr lang="en-US" dirty="0"/>
          </a:p>
          <a:p>
            <a:endParaRPr lang="en-US" dirty="0"/>
          </a:p>
        </p:txBody>
      </p:sp>
    </p:spTree>
    <p:extLst>
      <p:ext uri="{BB962C8B-B14F-4D97-AF65-F5344CB8AC3E}">
        <p14:creationId xmlns:p14="http://schemas.microsoft.com/office/powerpoint/2010/main" val="3465801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209A66-9096-4B5C-AE75-20C27A021853}"/>
              </a:ext>
            </a:extLst>
          </p:cNvPr>
          <p:cNvSpPr txBox="1"/>
          <p:nvPr/>
        </p:nvSpPr>
        <p:spPr>
          <a:xfrm>
            <a:off x="143556" y="1291130"/>
            <a:ext cx="8543244" cy="5170646"/>
          </a:xfrm>
          <a:prstGeom prst="rect">
            <a:avLst/>
          </a:prstGeom>
          <a:noFill/>
        </p:spPr>
        <p:txBody>
          <a:bodyPr wrap="square" rtlCol="0">
            <a:spAutoFit/>
          </a:bodyPr>
          <a:lstStyle/>
          <a:p>
            <a:pPr marL="342900" indent="-342900">
              <a:buFont typeface="Arial" panose="020B0604020202020204" pitchFamily="34" charset="0"/>
              <a:buChar char="•"/>
            </a:pPr>
            <a:r>
              <a:rPr lang="en-US" sz="3000" dirty="0"/>
              <a:t>If the project meets any of the State Historic Preservation Office (SHPO) requirements [6-8 weeks for SHPO response]</a:t>
            </a:r>
          </a:p>
          <a:p>
            <a:pPr marL="342900" indent="-342900">
              <a:buFont typeface="Arial" panose="020B0604020202020204" pitchFamily="34" charset="0"/>
              <a:buChar char="•"/>
            </a:pPr>
            <a:r>
              <a:rPr lang="en-US" sz="3000" dirty="0"/>
              <a:t>If the project is in a building or site </a:t>
            </a:r>
            <a:r>
              <a:rPr lang="en-US" sz="3000" b="1" i="1" dirty="0"/>
              <a:t>owned</a:t>
            </a:r>
            <a:r>
              <a:rPr lang="en-US" sz="3000" dirty="0"/>
              <a:t> by a school district [Building permit from New York State Education Department (NYSED) Office of Facilities Planning (OFP) can easily take from 6-9 months]</a:t>
            </a:r>
          </a:p>
          <a:p>
            <a:pPr marL="342900" indent="-342900">
              <a:buFont typeface="Arial" panose="020B0604020202020204" pitchFamily="34" charset="0"/>
              <a:buChar char="•"/>
            </a:pPr>
            <a:r>
              <a:rPr lang="en-US" sz="3000" dirty="0"/>
              <a:t>Certificate of occupancy- is it required locally?</a:t>
            </a:r>
          </a:p>
          <a:p>
            <a:pPr marL="342900" indent="-342900">
              <a:buFont typeface="Arial" panose="020B0604020202020204" pitchFamily="34" charset="0"/>
              <a:buChar char="•"/>
            </a:pPr>
            <a:r>
              <a:rPr lang="en-US" sz="3000" dirty="0"/>
              <a:t>Start date – Match funds vs State funds</a:t>
            </a:r>
          </a:p>
          <a:p>
            <a:pPr marL="342900" indent="-342900">
              <a:buFont typeface="Arial" panose="020B0604020202020204" pitchFamily="34" charset="0"/>
              <a:buChar char="•"/>
            </a:pPr>
            <a:r>
              <a:rPr lang="en-US" sz="3000" dirty="0"/>
              <a:t>End date – Cannot be before application is due to system</a:t>
            </a:r>
            <a:endParaRPr lang="en-US" dirty="0"/>
          </a:p>
        </p:txBody>
      </p:sp>
      <p:sp>
        <p:nvSpPr>
          <p:cNvPr id="3" name="Title 2">
            <a:extLst>
              <a:ext uri="{FF2B5EF4-FFF2-40B4-BE49-F238E27FC236}">
                <a16:creationId xmlns:a16="http://schemas.microsoft.com/office/drawing/2014/main" id="{C84D9BDB-954B-43E1-ABF1-F1D584D0C13E}"/>
              </a:ext>
            </a:extLst>
          </p:cNvPr>
          <p:cNvSpPr>
            <a:spLocks noGrp="1"/>
          </p:cNvSpPr>
          <p:nvPr>
            <p:ph type="title"/>
          </p:nvPr>
        </p:nvSpPr>
        <p:spPr>
          <a:xfrm>
            <a:off x="457200" y="222195"/>
            <a:ext cx="8229600" cy="532180"/>
          </a:xfrm>
        </p:spPr>
        <p:txBody>
          <a:bodyPr>
            <a:noAutofit/>
          </a:bodyPr>
          <a:lstStyle/>
          <a:p>
            <a:r>
              <a:rPr lang="en-US" dirty="0">
                <a:solidFill>
                  <a:schemeClr val="tx1"/>
                </a:solidFill>
              </a:rPr>
              <a:t>The Application </a:t>
            </a:r>
          </a:p>
        </p:txBody>
      </p:sp>
    </p:spTree>
    <p:extLst>
      <p:ext uri="{BB962C8B-B14F-4D97-AF65-F5344CB8AC3E}">
        <p14:creationId xmlns:p14="http://schemas.microsoft.com/office/powerpoint/2010/main" val="720564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670" y="353104"/>
            <a:ext cx="7177135" cy="1068935"/>
          </a:xfrm>
        </p:spPr>
        <p:txBody>
          <a:bodyPr>
            <a:noAutofit/>
          </a:bodyPr>
          <a:lstStyle/>
          <a:p>
            <a:r>
              <a:rPr lang="en-US" dirty="0">
                <a:solidFill>
                  <a:schemeClr val="tx1"/>
                </a:solidFill>
              </a:rPr>
              <a:t>Project Narratives</a:t>
            </a:r>
          </a:p>
        </p:txBody>
      </p:sp>
      <p:sp>
        <p:nvSpPr>
          <p:cNvPr id="5" name="Content Placeholder 4"/>
          <p:cNvSpPr>
            <a:spLocks noGrp="1"/>
          </p:cNvSpPr>
          <p:nvPr>
            <p:ph idx="1"/>
          </p:nvPr>
        </p:nvSpPr>
        <p:spPr>
          <a:xfrm>
            <a:off x="143555" y="1596540"/>
            <a:ext cx="8246070" cy="3915773"/>
          </a:xfrm>
        </p:spPr>
        <p:txBody>
          <a:bodyPr>
            <a:normAutofit/>
          </a:bodyPr>
          <a:lstStyle/>
          <a:p>
            <a:pPr marL="285750" indent="-285750"/>
            <a:r>
              <a:rPr lang="en-US" sz="3200" dirty="0">
                <a:solidFill>
                  <a:schemeClr val="tx1"/>
                </a:solidFill>
              </a:rPr>
              <a:t>Project Title</a:t>
            </a:r>
          </a:p>
          <a:p>
            <a:pPr marL="285750" indent="-285750"/>
            <a:r>
              <a:rPr lang="en-US" sz="3200" dirty="0">
                <a:solidFill>
                  <a:schemeClr val="tx1"/>
                </a:solidFill>
              </a:rPr>
              <a:t>Project Abstract – This is listed on the NYSL website and in information sent to Legislators, be descriptive, but concise</a:t>
            </a:r>
          </a:p>
          <a:p>
            <a:pPr marL="285750" indent="-285750"/>
            <a:r>
              <a:rPr lang="en-US" sz="3200" dirty="0">
                <a:solidFill>
                  <a:schemeClr val="tx1"/>
                </a:solidFill>
              </a:rPr>
              <a:t>Description of Project – Describe complete project  (2 generators, 21 LED light fixtures)</a:t>
            </a:r>
          </a:p>
          <a:p>
            <a:pPr marL="285750" indent="-285750"/>
            <a:endParaRPr lang="en-US" sz="3200" dirty="0">
              <a:solidFill>
                <a:schemeClr val="tx1"/>
              </a:solidFill>
            </a:endParaRPr>
          </a:p>
        </p:txBody>
      </p:sp>
    </p:spTree>
    <p:extLst>
      <p:ext uri="{BB962C8B-B14F-4D97-AF65-F5344CB8AC3E}">
        <p14:creationId xmlns:p14="http://schemas.microsoft.com/office/powerpoint/2010/main" val="3474775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2490" y="222195"/>
            <a:ext cx="7177135" cy="1176950"/>
          </a:xfrm>
        </p:spPr>
        <p:txBody>
          <a:bodyPr>
            <a:noAutofit/>
          </a:bodyPr>
          <a:lstStyle/>
          <a:p>
            <a:r>
              <a:rPr lang="en-US" dirty="0">
                <a:solidFill>
                  <a:schemeClr val="tx1"/>
                </a:solidFill>
              </a:rPr>
              <a:t>Project Narratives, cont.</a:t>
            </a:r>
          </a:p>
        </p:txBody>
      </p:sp>
      <p:sp>
        <p:nvSpPr>
          <p:cNvPr id="5" name="Content Placeholder 4"/>
          <p:cNvSpPr>
            <a:spLocks noGrp="1"/>
          </p:cNvSpPr>
          <p:nvPr>
            <p:ph idx="1"/>
          </p:nvPr>
        </p:nvSpPr>
        <p:spPr>
          <a:xfrm>
            <a:off x="296260" y="1291130"/>
            <a:ext cx="8398775" cy="5191970"/>
          </a:xfrm>
        </p:spPr>
        <p:txBody>
          <a:bodyPr>
            <a:noAutofit/>
          </a:bodyPr>
          <a:lstStyle/>
          <a:p>
            <a:pPr marL="285750" indent="-285750"/>
            <a:r>
              <a:rPr lang="en-US" dirty="0">
                <a:solidFill>
                  <a:schemeClr val="tx1"/>
                </a:solidFill>
              </a:rPr>
              <a:t>Impact of Project</a:t>
            </a:r>
          </a:p>
          <a:p>
            <a:pPr marL="685800" lvl="1"/>
            <a:r>
              <a:rPr lang="en-US" sz="2400" dirty="0">
                <a:solidFill>
                  <a:schemeClr val="tx1"/>
                </a:solidFill>
              </a:rPr>
              <a:t>increased effectiveness of library service due to increased and/or improved building space </a:t>
            </a:r>
          </a:p>
          <a:p>
            <a:pPr marL="685800" lvl="1"/>
            <a:r>
              <a:rPr lang="en-US" sz="2400" dirty="0">
                <a:solidFill>
                  <a:schemeClr val="tx1"/>
                </a:solidFill>
              </a:rPr>
              <a:t>more efficient utilization of the building</a:t>
            </a:r>
          </a:p>
          <a:p>
            <a:pPr marL="685800" lvl="1"/>
            <a:r>
              <a:rPr lang="en-US" sz="2400" dirty="0">
                <a:solidFill>
                  <a:schemeClr val="tx1"/>
                </a:solidFill>
              </a:rPr>
              <a:t>improved access to and use of building services by all library users, including those with physical disabilities </a:t>
            </a:r>
          </a:p>
          <a:p>
            <a:pPr marL="685800" lvl="1"/>
            <a:r>
              <a:rPr lang="en-US" sz="2400" dirty="0">
                <a:solidFill>
                  <a:schemeClr val="tx1"/>
                </a:solidFill>
              </a:rPr>
              <a:t>provision of library services to geographically isolated or economically disadvantaged communities </a:t>
            </a:r>
          </a:p>
          <a:p>
            <a:pPr marL="285750" indent="-285750"/>
            <a:r>
              <a:rPr lang="en-US" dirty="0">
                <a:solidFill>
                  <a:schemeClr val="tx1"/>
                </a:solidFill>
              </a:rPr>
              <a:t>Timetable and the application timetable should match</a:t>
            </a:r>
          </a:p>
          <a:p>
            <a:pPr marL="285750" indent="-285750"/>
            <a:r>
              <a:rPr lang="en-US" dirty="0">
                <a:solidFill>
                  <a:schemeClr val="tx1"/>
                </a:solidFill>
              </a:rPr>
              <a:t>Budget Narrative (be sure that it matches the bids and application total)</a:t>
            </a:r>
          </a:p>
        </p:txBody>
      </p:sp>
    </p:spTree>
    <p:extLst>
      <p:ext uri="{BB962C8B-B14F-4D97-AF65-F5344CB8AC3E}">
        <p14:creationId xmlns:p14="http://schemas.microsoft.com/office/powerpoint/2010/main" val="2338940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209A66-9096-4B5C-AE75-20C27A021853}"/>
              </a:ext>
            </a:extLst>
          </p:cNvPr>
          <p:cNvSpPr txBox="1"/>
          <p:nvPr/>
        </p:nvSpPr>
        <p:spPr>
          <a:xfrm>
            <a:off x="418403" y="1225690"/>
            <a:ext cx="8276632" cy="5262979"/>
          </a:xfrm>
          <a:prstGeom prst="rect">
            <a:avLst/>
          </a:prstGeom>
          <a:noFill/>
        </p:spPr>
        <p:txBody>
          <a:bodyPr wrap="square" rtlCol="0">
            <a:spAutoFit/>
          </a:bodyPr>
          <a:lstStyle/>
          <a:p>
            <a:pPr marL="285750" indent="-285750">
              <a:buFont typeface="Arial" panose="020B0604020202020204" pitchFamily="34" charset="0"/>
              <a:buChar char="•"/>
            </a:pPr>
            <a:r>
              <a:rPr lang="en-US" sz="2800" dirty="0"/>
              <a:t>Bullet aid</a:t>
            </a:r>
          </a:p>
          <a:p>
            <a:pPr marL="285750" indent="-285750">
              <a:buFont typeface="Arial" panose="020B0604020202020204" pitchFamily="34" charset="0"/>
              <a:buChar char="•"/>
            </a:pPr>
            <a:r>
              <a:rPr lang="en-US" sz="2800" dirty="0"/>
              <a:t>Member items</a:t>
            </a:r>
          </a:p>
          <a:p>
            <a:pPr marL="285750" indent="-285750">
              <a:buFont typeface="Arial" panose="020B0604020202020204" pitchFamily="34" charset="0"/>
              <a:buChar char="•"/>
            </a:pPr>
            <a:r>
              <a:rPr lang="en-US" sz="2800" dirty="0"/>
              <a:t>NY Economic Development Program grant</a:t>
            </a:r>
          </a:p>
          <a:p>
            <a:pPr marL="285750" indent="-285750">
              <a:buFont typeface="Arial" panose="020B0604020202020204" pitchFamily="34" charset="0"/>
              <a:buChar char="•"/>
            </a:pPr>
            <a:r>
              <a:rPr lang="en-US" sz="2800" dirty="0"/>
              <a:t>Utility, solar company incentives</a:t>
            </a:r>
          </a:p>
          <a:p>
            <a:pPr marL="285750" indent="-285750">
              <a:buFont typeface="Arial" panose="020B0604020202020204" pitchFamily="34" charset="0"/>
              <a:buChar char="•"/>
            </a:pPr>
            <a:r>
              <a:rPr lang="en-US" sz="2800" dirty="0"/>
              <a:t>Other local, state (NYSERDA), or federal public funds,</a:t>
            </a:r>
          </a:p>
          <a:p>
            <a:pPr marL="285750" indent="-285750">
              <a:buFont typeface="Arial" panose="020B0604020202020204" pitchFamily="34" charset="0"/>
              <a:buChar char="•"/>
            </a:pPr>
            <a:r>
              <a:rPr lang="en-US" sz="2800" dirty="0"/>
              <a:t>Funds from municipal bonds </a:t>
            </a:r>
          </a:p>
          <a:p>
            <a:pPr marL="285750" indent="-285750">
              <a:buFont typeface="Arial" panose="020B0604020202020204" pitchFamily="34" charset="0"/>
              <a:buChar char="•"/>
            </a:pPr>
            <a:r>
              <a:rPr lang="en-US" sz="2800" dirty="0"/>
              <a:t>Private funds  </a:t>
            </a:r>
          </a:p>
          <a:p>
            <a:pPr marL="285750" indent="-285750">
              <a:buFont typeface="Arial" panose="020B0604020202020204" pitchFamily="34" charset="0"/>
              <a:buChar char="•"/>
            </a:pPr>
            <a:r>
              <a:rPr lang="en-US" sz="2800" dirty="0"/>
              <a:t>Friends Groups or Library Foundations or</a:t>
            </a:r>
          </a:p>
          <a:p>
            <a:pPr marL="285750" indent="-285750">
              <a:buFont typeface="Arial" panose="020B0604020202020204" pitchFamily="34" charset="0"/>
              <a:buChar char="•"/>
            </a:pPr>
            <a:r>
              <a:rPr lang="en-US" sz="2800" dirty="0"/>
              <a:t>A combination of funds from these sources</a:t>
            </a:r>
          </a:p>
          <a:p>
            <a:endParaRPr lang="en-US" sz="2800" dirty="0"/>
          </a:p>
          <a:p>
            <a:r>
              <a:rPr lang="en-US" sz="2800" b="1" dirty="0"/>
              <a:t>SAM Funds (State and Municipal Facilities Program) CANNOT be used as match funds.</a:t>
            </a:r>
            <a:endParaRPr lang="en-US" sz="2400" b="1" dirty="0"/>
          </a:p>
        </p:txBody>
      </p:sp>
      <p:sp>
        <p:nvSpPr>
          <p:cNvPr id="4" name="Title 3">
            <a:extLst>
              <a:ext uri="{FF2B5EF4-FFF2-40B4-BE49-F238E27FC236}">
                <a16:creationId xmlns:a16="http://schemas.microsoft.com/office/drawing/2014/main" id="{DF40B6E5-7C2C-4798-97A4-BB290527C58E}"/>
              </a:ext>
            </a:extLst>
          </p:cNvPr>
          <p:cNvSpPr>
            <a:spLocks noGrp="1"/>
          </p:cNvSpPr>
          <p:nvPr>
            <p:ph type="title"/>
          </p:nvPr>
        </p:nvSpPr>
        <p:spPr>
          <a:xfrm>
            <a:off x="465435" y="424860"/>
            <a:ext cx="8229600" cy="532180"/>
          </a:xfrm>
        </p:spPr>
        <p:txBody>
          <a:bodyPr>
            <a:noAutofit/>
          </a:bodyPr>
          <a:lstStyle/>
          <a:p>
            <a:r>
              <a:rPr lang="en-US" dirty="0">
                <a:solidFill>
                  <a:schemeClr val="tx1"/>
                </a:solidFill>
              </a:rPr>
              <a:t>Additional Funds:</a:t>
            </a:r>
          </a:p>
        </p:txBody>
      </p:sp>
    </p:spTree>
    <p:extLst>
      <p:ext uri="{BB962C8B-B14F-4D97-AF65-F5344CB8AC3E}">
        <p14:creationId xmlns:p14="http://schemas.microsoft.com/office/powerpoint/2010/main" val="1771439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6260" y="985719"/>
            <a:ext cx="8246070" cy="1068935"/>
          </a:xfrm>
        </p:spPr>
        <p:txBody>
          <a:bodyPr>
            <a:normAutofit fontScale="90000"/>
          </a:bodyPr>
          <a:lstStyle/>
          <a:p>
            <a:br>
              <a:rPr lang="en-US" sz="2700" dirty="0">
                <a:solidFill>
                  <a:schemeClr val="tx1"/>
                </a:solidFill>
              </a:rPr>
            </a:br>
            <a:r>
              <a:rPr lang="en-US" sz="2700" dirty="0">
                <a:solidFill>
                  <a:schemeClr val="tx1"/>
                </a:solidFill>
              </a:rPr>
              <a:t>Projects funded, in whole or in part, through the issuance of tax-exempt bonds, bond anticipation notes, revenue anticipation notes, or other similar form of obligation</a:t>
            </a:r>
            <a:endParaRPr lang="en-US" dirty="0">
              <a:solidFill>
                <a:schemeClr val="tx1"/>
              </a:solidFill>
            </a:endParaRPr>
          </a:p>
        </p:txBody>
      </p:sp>
      <p:sp>
        <p:nvSpPr>
          <p:cNvPr id="5" name="Content Placeholder 4"/>
          <p:cNvSpPr>
            <a:spLocks noGrp="1"/>
          </p:cNvSpPr>
          <p:nvPr>
            <p:ph idx="1"/>
          </p:nvPr>
        </p:nvSpPr>
        <p:spPr>
          <a:xfrm>
            <a:off x="143556" y="2360064"/>
            <a:ext cx="8398774" cy="4383755"/>
          </a:xfrm>
        </p:spPr>
        <p:txBody>
          <a:bodyPr>
            <a:normAutofit fontScale="62500" lnSpcReduction="20000"/>
          </a:bodyPr>
          <a:lstStyle/>
          <a:p>
            <a:pPr marL="0" indent="0">
              <a:buNone/>
            </a:pPr>
            <a:r>
              <a:rPr lang="en-US" sz="3200" b="1" dirty="0">
                <a:solidFill>
                  <a:schemeClr val="tx1"/>
                </a:solidFill>
              </a:rPr>
              <a:t>Must include: </a:t>
            </a:r>
          </a:p>
          <a:p>
            <a:pPr marL="285750" indent="-285750"/>
            <a:r>
              <a:rPr lang="en-US" sz="3200" dirty="0">
                <a:solidFill>
                  <a:schemeClr val="tx1"/>
                </a:solidFill>
              </a:rPr>
              <a:t>the applicable authorizing resolutions adopted by the library or issuing party, </a:t>
            </a:r>
          </a:p>
          <a:p>
            <a:pPr marL="285750" indent="-285750"/>
            <a:r>
              <a:rPr lang="en-US" sz="3200" dirty="0">
                <a:solidFill>
                  <a:schemeClr val="tx1"/>
                </a:solidFill>
              </a:rPr>
              <a:t>a detailed breakdown of the expected or actual sources and uses of bond proceeds, </a:t>
            </a:r>
          </a:p>
          <a:p>
            <a:pPr marL="285750" indent="-285750"/>
            <a:r>
              <a:rPr lang="en-US" sz="3200" dirty="0">
                <a:solidFill>
                  <a:schemeClr val="tx1"/>
                </a:solidFill>
              </a:rPr>
              <a:t>a copy of the final official statement relating to the applicable issuance if available,</a:t>
            </a:r>
          </a:p>
          <a:p>
            <a:pPr marL="285750" indent="-285750"/>
            <a:r>
              <a:rPr lang="en-US" sz="3200" dirty="0">
                <a:solidFill>
                  <a:schemeClr val="tx1"/>
                </a:solidFill>
              </a:rPr>
              <a:t>and a current cost estimate of the entire project including:</a:t>
            </a:r>
          </a:p>
          <a:p>
            <a:pPr lvl="1">
              <a:buFont typeface="Wingdings" panose="05000000000000000000" pitchFamily="2" charset="2"/>
              <a:buChar char="ü"/>
            </a:pPr>
            <a:r>
              <a:rPr lang="en-US" sz="3200" dirty="0">
                <a:solidFill>
                  <a:schemeClr val="tx1"/>
                </a:solidFill>
              </a:rPr>
              <a:t>a detailed breakdown of all project costs regardless of whether or not they will be funded with award proceeds </a:t>
            </a:r>
          </a:p>
          <a:p>
            <a:pPr lvl="1">
              <a:buFont typeface="Wingdings" panose="05000000000000000000" pitchFamily="2" charset="2"/>
              <a:buChar char="ü"/>
            </a:pPr>
            <a:r>
              <a:rPr lang="en-US" sz="3200" dirty="0">
                <a:solidFill>
                  <a:schemeClr val="tx1"/>
                </a:solidFill>
              </a:rPr>
              <a:t>which costs are related to award funds</a:t>
            </a:r>
          </a:p>
          <a:p>
            <a:pPr lvl="1">
              <a:buFont typeface="Wingdings" panose="05000000000000000000" pitchFamily="2" charset="2"/>
              <a:buChar char="ü"/>
            </a:pPr>
            <a:r>
              <a:rPr lang="en-US" sz="3200" dirty="0">
                <a:solidFill>
                  <a:schemeClr val="tx1"/>
                </a:solidFill>
              </a:rPr>
              <a:t>the total dollar amount that is being bonded for the project</a:t>
            </a:r>
          </a:p>
          <a:p>
            <a:pPr marL="457200" lvl="1" indent="0">
              <a:buNone/>
            </a:pPr>
            <a:endParaRPr lang="en-US" sz="3200" dirty="0">
              <a:solidFill>
                <a:schemeClr val="tx1"/>
              </a:solidFill>
            </a:endParaRPr>
          </a:p>
          <a:p>
            <a:pPr marL="457200" lvl="1" indent="0">
              <a:buNone/>
            </a:pPr>
            <a:r>
              <a:rPr lang="en-US" sz="3200" dirty="0">
                <a:solidFill>
                  <a:schemeClr val="tx1"/>
                </a:solidFill>
              </a:rPr>
              <a:t>If BANS are issued, a letter is required asserting that at the time BANS are converted to Bonds, the Bond issued for the project will be in an amount not to exceed the total cost of the project minus the award.</a:t>
            </a:r>
          </a:p>
        </p:txBody>
      </p:sp>
      <p:sp>
        <p:nvSpPr>
          <p:cNvPr id="2" name="TextBox 1">
            <a:extLst>
              <a:ext uri="{FF2B5EF4-FFF2-40B4-BE49-F238E27FC236}">
                <a16:creationId xmlns:a16="http://schemas.microsoft.com/office/drawing/2014/main" id="{CFDFB6DB-8393-42FE-B441-64C524C92DAA}"/>
              </a:ext>
            </a:extLst>
          </p:cNvPr>
          <p:cNvSpPr txBox="1"/>
          <p:nvPr/>
        </p:nvSpPr>
        <p:spPr>
          <a:xfrm>
            <a:off x="754375" y="374900"/>
            <a:ext cx="6719020" cy="584775"/>
          </a:xfrm>
          <a:prstGeom prst="rect">
            <a:avLst/>
          </a:prstGeom>
          <a:noFill/>
        </p:spPr>
        <p:txBody>
          <a:bodyPr wrap="square" rtlCol="0">
            <a:spAutoFit/>
          </a:bodyPr>
          <a:lstStyle/>
          <a:p>
            <a:r>
              <a:rPr lang="en-US" sz="3200" dirty="0">
                <a:latin typeface="+mj-lt"/>
                <a:ea typeface="+mj-ea"/>
                <a:cs typeface="+mj-cs"/>
              </a:rPr>
              <a:t>Additional Funds: </a:t>
            </a:r>
          </a:p>
        </p:txBody>
      </p:sp>
    </p:spTree>
    <p:extLst>
      <p:ext uri="{BB962C8B-B14F-4D97-AF65-F5344CB8AC3E}">
        <p14:creationId xmlns:p14="http://schemas.microsoft.com/office/powerpoint/2010/main" val="2058831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8965" y="572295"/>
            <a:ext cx="7787955" cy="1329655"/>
          </a:xfrm>
        </p:spPr>
        <p:txBody>
          <a:bodyPr>
            <a:noAutofit/>
          </a:bodyPr>
          <a:lstStyle/>
          <a:p>
            <a:r>
              <a:rPr lang="en-US" sz="4000" dirty="0">
                <a:solidFill>
                  <a:schemeClr val="tx1"/>
                </a:solidFill>
              </a:rPr>
              <a:t>NYSL Review</a:t>
            </a:r>
            <a:br>
              <a:rPr lang="en-US" sz="4000" dirty="0">
                <a:solidFill>
                  <a:schemeClr val="tx1"/>
                </a:solidFill>
              </a:rPr>
            </a:br>
            <a:r>
              <a:rPr lang="en-US" sz="4000" dirty="0">
                <a:solidFill>
                  <a:schemeClr val="tx1"/>
                </a:solidFill>
              </a:rPr>
              <a:t>Financial Information</a:t>
            </a:r>
          </a:p>
        </p:txBody>
      </p:sp>
      <p:sp>
        <p:nvSpPr>
          <p:cNvPr id="5" name="Content Placeholder 4"/>
          <p:cNvSpPr>
            <a:spLocks noGrp="1"/>
          </p:cNvSpPr>
          <p:nvPr>
            <p:ph idx="1"/>
          </p:nvPr>
        </p:nvSpPr>
        <p:spPr>
          <a:xfrm>
            <a:off x="601670" y="2512770"/>
            <a:ext cx="7940660" cy="3054100"/>
          </a:xfrm>
        </p:spPr>
        <p:txBody>
          <a:bodyPr>
            <a:normAutofit lnSpcReduction="10000"/>
          </a:bodyPr>
          <a:lstStyle/>
          <a:p>
            <a:pPr marL="285750" indent="-285750"/>
            <a:r>
              <a:rPr lang="en-US" sz="3200" dirty="0">
                <a:solidFill>
                  <a:schemeClr val="tx1"/>
                </a:solidFill>
              </a:rPr>
              <a:t>Budget documents</a:t>
            </a:r>
          </a:p>
          <a:p>
            <a:pPr marL="685800" lvl="1"/>
            <a:r>
              <a:rPr lang="en-US" sz="2400" dirty="0">
                <a:solidFill>
                  <a:schemeClr val="tx1"/>
                </a:solidFill>
              </a:rPr>
              <a:t>Three sections in the online application purchased services, supplies &amp; materials and equipment</a:t>
            </a:r>
          </a:p>
          <a:p>
            <a:pPr marL="285750" indent="-285750"/>
            <a:r>
              <a:rPr lang="en-US" sz="3200" dirty="0">
                <a:solidFill>
                  <a:schemeClr val="tx1"/>
                </a:solidFill>
              </a:rPr>
              <a:t>Payee information</a:t>
            </a:r>
          </a:p>
          <a:p>
            <a:pPr marL="285750" indent="-285750"/>
            <a:r>
              <a:rPr lang="en-US" sz="3200" dirty="0">
                <a:solidFill>
                  <a:schemeClr val="tx1"/>
                </a:solidFill>
              </a:rPr>
              <a:t>SED W-9</a:t>
            </a:r>
          </a:p>
          <a:p>
            <a:pPr marL="285750" indent="-285750"/>
            <a:r>
              <a:rPr lang="en-US" sz="3200" dirty="0">
                <a:solidFill>
                  <a:schemeClr val="tx1"/>
                </a:solidFill>
              </a:rPr>
              <a:t>FS-10 (</a:t>
            </a:r>
            <a:r>
              <a:rPr lang="en-US" sz="2400" dirty="0">
                <a:solidFill>
                  <a:schemeClr val="tx1"/>
                </a:solidFill>
              </a:rPr>
              <a:t>Three copies in blue ink, original signature</a:t>
            </a:r>
            <a:r>
              <a:rPr lang="en-US" sz="3200" dirty="0">
                <a:solidFill>
                  <a:schemeClr val="tx1"/>
                </a:solidFill>
              </a:rPr>
              <a:t>)</a:t>
            </a:r>
          </a:p>
        </p:txBody>
      </p:sp>
    </p:spTree>
    <p:extLst>
      <p:ext uri="{BB962C8B-B14F-4D97-AF65-F5344CB8AC3E}">
        <p14:creationId xmlns:p14="http://schemas.microsoft.com/office/powerpoint/2010/main" val="938043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07080" y="572295"/>
            <a:ext cx="7940660" cy="684885"/>
          </a:xfrm>
        </p:spPr>
        <p:txBody>
          <a:bodyPr>
            <a:noAutofit/>
          </a:bodyPr>
          <a:lstStyle/>
          <a:p>
            <a:r>
              <a:rPr lang="en-US" dirty="0">
                <a:solidFill>
                  <a:schemeClr val="tx1"/>
                </a:solidFill>
              </a:rPr>
              <a:t>Attachments to the application - required</a:t>
            </a:r>
          </a:p>
        </p:txBody>
      </p:sp>
      <p:sp>
        <p:nvSpPr>
          <p:cNvPr id="5" name="Content Placeholder 4"/>
          <p:cNvSpPr>
            <a:spLocks noGrp="1"/>
          </p:cNvSpPr>
          <p:nvPr>
            <p:ph idx="1"/>
          </p:nvPr>
        </p:nvSpPr>
        <p:spPr>
          <a:xfrm>
            <a:off x="296260" y="1443835"/>
            <a:ext cx="8398775" cy="4886560"/>
          </a:xfrm>
        </p:spPr>
        <p:txBody>
          <a:bodyPr>
            <a:noAutofit/>
          </a:bodyPr>
          <a:lstStyle/>
          <a:p>
            <a:r>
              <a:rPr lang="en-US" sz="3000" dirty="0">
                <a:solidFill>
                  <a:schemeClr val="tx1"/>
                </a:solidFill>
              </a:rPr>
              <a:t>Assurances (the new form with the SAM question)</a:t>
            </a:r>
          </a:p>
          <a:p>
            <a:r>
              <a:rPr lang="en-US" sz="3000" dirty="0">
                <a:solidFill>
                  <a:schemeClr val="tx1"/>
                </a:solidFill>
              </a:rPr>
              <a:t>Bids, quotes</a:t>
            </a:r>
          </a:p>
          <a:p>
            <a:r>
              <a:rPr lang="en-US" sz="3000" dirty="0">
                <a:solidFill>
                  <a:schemeClr val="tx1"/>
                </a:solidFill>
              </a:rPr>
              <a:t>Proof of available funds</a:t>
            </a:r>
          </a:p>
          <a:p>
            <a:r>
              <a:rPr lang="en-US" sz="3000" dirty="0">
                <a:solidFill>
                  <a:schemeClr val="tx1"/>
                </a:solidFill>
              </a:rPr>
              <a:t>Pre-project photos (showing all items)</a:t>
            </a:r>
          </a:p>
          <a:p>
            <a:r>
              <a:rPr lang="en-US" sz="3000" dirty="0">
                <a:solidFill>
                  <a:schemeClr val="tx1"/>
                </a:solidFill>
              </a:rPr>
              <a:t>SEAF long/short form and map of the library location</a:t>
            </a:r>
          </a:p>
          <a:p>
            <a:r>
              <a:rPr lang="en-US" sz="3000" dirty="0">
                <a:solidFill>
                  <a:schemeClr val="tx1"/>
                </a:solidFill>
              </a:rPr>
              <a:t>Smart Growth form</a:t>
            </a:r>
          </a:p>
          <a:p>
            <a:pPr marL="0" indent="0">
              <a:buNone/>
            </a:pPr>
            <a:r>
              <a:rPr lang="en-US" sz="3000" b="1" dirty="0">
                <a:solidFill>
                  <a:schemeClr val="tx1"/>
                </a:solidFill>
              </a:rPr>
              <a:t>***Please utilize the forms linked in checklist***</a:t>
            </a:r>
            <a:endParaRPr lang="en-US" sz="3000" dirty="0">
              <a:solidFill>
                <a:schemeClr val="tx1"/>
              </a:solidFill>
            </a:endParaRPr>
          </a:p>
          <a:p>
            <a:pPr marL="0" indent="0">
              <a:buNone/>
            </a:pPr>
            <a:endParaRPr lang="en-US" sz="3000" dirty="0">
              <a:solidFill>
                <a:schemeClr val="tx1"/>
              </a:solidFill>
            </a:endParaRPr>
          </a:p>
          <a:p>
            <a:pPr marL="0" indent="0">
              <a:buNone/>
            </a:pPr>
            <a:endParaRPr lang="en-US" sz="3000" dirty="0">
              <a:solidFill>
                <a:schemeClr val="tx1"/>
              </a:solidFill>
            </a:endParaRPr>
          </a:p>
          <a:p>
            <a:endParaRPr lang="en-US" sz="3000" dirty="0">
              <a:solidFill>
                <a:schemeClr val="tx1"/>
              </a:solidFill>
            </a:endParaRPr>
          </a:p>
        </p:txBody>
      </p:sp>
    </p:spTree>
    <p:extLst>
      <p:ext uri="{BB962C8B-B14F-4D97-AF65-F5344CB8AC3E}">
        <p14:creationId xmlns:p14="http://schemas.microsoft.com/office/powerpoint/2010/main" val="1139700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59785" y="572295"/>
            <a:ext cx="7329839" cy="684885"/>
          </a:xfrm>
        </p:spPr>
        <p:txBody>
          <a:bodyPr>
            <a:noAutofit/>
          </a:bodyPr>
          <a:lstStyle/>
          <a:p>
            <a:r>
              <a:rPr lang="en-US" dirty="0">
                <a:solidFill>
                  <a:schemeClr val="tx1"/>
                </a:solidFill>
              </a:rPr>
              <a:t>Attachments to the application - other</a:t>
            </a:r>
          </a:p>
        </p:txBody>
      </p:sp>
      <p:sp>
        <p:nvSpPr>
          <p:cNvPr id="5" name="Content Placeholder 4"/>
          <p:cNvSpPr>
            <a:spLocks noGrp="1"/>
          </p:cNvSpPr>
          <p:nvPr>
            <p:ph idx="1"/>
          </p:nvPr>
        </p:nvSpPr>
        <p:spPr>
          <a:xfrm>
            <a:off x="143555" y="1443835"/>
            <a:ext cx="8398775" cy="4581150"/>
          </a:xfrm>
        </p:spPr>
        <p:txBody>
          <a:bodyPr>
            <a:normAutofit/>
          </a:bodyPr>
          <a:lstStyle/>
          <a:p>
            <a:r>
              <a:rPr lang="en-US" sz="3000" dirty="0">
                <a:solidFill>
                  <a:schemeClr val="tx1"/>
                </a:solidFill>
              </a:rPr>
              <a:t>SHPO determination, if applicable</a:t>
            </a:r>
          </a:p>
          <a:p>
            <a:r>
              <a:rPr lang="en-US" sz="3000" dirty="0">
                <a:solidFill>
                  <a:schemeClr val="tx1"/>
                </a:solidFill>
              </a:rPr>
              <a:t>NYSED OFP permit, if applicable</a:t>
            </a:r>
          </a:p>
          <a:p>
            <a:r>
              <a:rPr lang="en-US" sz="3000" dirty="0">
                <a:solidFill>
                  <a:schemeClr val="tx1"/>
                </a:solidFill>
              </a:rPr>
              <a:t>Certificate of 10 year minimum lease/legal agreement from the end of the project and project approval from building owner, if applicable</a:t>
            </a:r>
          </a:p>
          <a:p>
            <a:r>
              <a:rPr lang="en-US" sz="3000" dirty="0">
                <a:solidFill>
                  <a:schemeClr val="tx1"/>
                </a:solidFill>
              </a:rPr>
              <a:t>Architectural or engineering plans, concept drawings, if available</a:t>
            </a:r>
          </a:p>
          <a:p>
            <a:r>
              <a:rPr lang="en-US" sz="3000" dirty="0">
                <a:solidFill>
                  <a:schemeClr val="tx1"/>
                </a:solidFill>
              </a:rPr>
              <a:t>Municipal consent for site/building acquisition projects, if applicable</a:t>
            </a:r>
          </a:p>
        </p:txBody>
      </p:sp>
    </p:spTree>
    <p:extLst>
      <p:ext uri="{BB962C8B-B14F-4D97-AF65-F5344CB8AC3E}">
        <p14:creationId xmlns:p14="http://schemas.microsoft.com/office/powerpoint/2010/main" val="794443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2490" y="572295"/>
            <a:ext cx="7024430" cy="1329655"/>
          </a:xfrm>
        </p:spPr>
        <p:txBody>
          <a:bodyPr>
            <a:noAutofit/>
          </a:bodyPr>
          <a:lstStyle/>
          <a:p>
            <a:r>
              <a:rPr lang="en-US" sz="4000" dirty="0">
                <a:solidFill>
                  <a:schemeClr val="tx1"/>
                </a:solidFill>
              </a:rPr>
              <a:t>Library System Review</a:t>
            </a:r>
          </a:p>
        </p:txBody>
      </p:sp>
      <p:sp>
        <p:nvSpPr>
          <p:cNvPr id="5" name="Content Placeholder 4"/>
          <p:cNvSpPr>
            <a:spLocks noGrp="1"/>
          </p:cNvSpPr>
          <p:nvPr>
            <p:ph idx="1"/>
          </p:nvPr>
        </p:nvSpPr>
        <p:spPr>
          <a:xfrm>
            <a:off x="296261" y="1749245"/>
            <a:ext cx="8398774" cy="4536459"/>
          </a:xfrm>
        </p:spPr>
        <p:txBody>
          <a:bodyPr>
            <a:normAutofit/>
          </a:bodyPr>
          <a:lstStyle/>
          <a:p>
            <a:pPr marL="0" indent="0">
              <a:buNone/>
            </a:pPr>
            <a:r>
              <a:rPr lang="en-US" dirty="0">
                <a:solidFill>
                  <a:schemeClr val="tx1"/>
                </a:solidFill>
              </a:rPr>
              <a:t> “rank the applications from its system area in order of its recommendations, giving particular attention to the service needs of any communities which are isolated, economically disadvantaged or located beyond the reasonable service capabilities of other libraries which are members of such library system”</a:t>
            </a:r>
          </a:p>
          <a:p>
            <a:pPr marL="0" indent="0">
              <a:buNone/>
            </a:pPr>
            <a:endParaRPr lang="en-US" dirty="0">
              <a:solidFill>
                <a:schemeClr val="tx1"/>
              </a:solidFill>
            </a:endParaRPr>
          </a:p>
          <a:p>
            <a:pPr marL="0" indent="0">
              <a:buNone/>
            </a:pPr>
            <a:r>
              <a:rPr lang="en-US" sz="2000" dirty="0">
                <a:solidFill>
                  <a:schemeClr val="tx1"/>
                </a:solidFill>
              </a:rPr>
              <a:t>Commissioner’s Regs. §90.12</a:t>
            </a:r>
          </a:p>
          <a:p>
            <a:pPr marL="0" indent="0">
              <a:buNone/>
            </a:pPr>
            <a:endParaRPr lang="en-US" dirty="0">
              <a:solidFill>
                <a:schemeClr val="tx1"/>
              </a:solidFill>
            </a:endParaRPr>
          </a:p>
        </p:txBody>
      </p:sp>
    </p:spTree>
    <p:extLst>
      <p:ext uri="{BB962C8B-B14F-4D97-AF65-F5344CB8AC3E}">
        <p14:creationId xmlns:p14="http://schemas.microsoft.com/office/powerpoint/2010/main" val="346166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93897" y="374900"/>
            <a:ext cx="6871725" cy="871540"/>
          </a:xfrm>
        </p:spPr>
        <p:txBody>
          <a:bodyPr>
            <a:noAutofit/>
          </a:bodyPr>
          <a:lstStyle/>
          <a:p>
            <a:r>
              <a:rPr lang="en-US" sz="4000" dirty="0">
                <a:solidFill>
                  <a:schemeClr val="tx1"/>
                </a:solidFill>
              </a:rPr>
              <a:t>Library System Review cont’d</a:t>
            </a:r>
          </a:p>
        </p:txBody>
      </p:sp>
      <p:sp>
        <p:nvSpPr>
          <p:cNvPr id="5" name="Content Placeholder 4"/>
          <p:cNvSpPr>
            <a:spLocks noGrp="1"/>
          </p:cNvSpPr>
          <p:nvPr>
            <p:ph idx="1"/>
          </p:nvPr>
        </p:nvSpPr>
        <p:spPr>
          <a:xfrm>
            <a:off x="296260" y="1246440"/>
            <a:ext cx="8398775" cy="5236659"/>
          </a:xfrm>
        </p:spPr>
        <p:txBody>
          <a:bodyPr>
            <a:normAutofit/>
          </a:bodyPr>
          <a:lstStyle/>
          <a:p>
            <a:pPr marL="285750" indent="-285750"/>
            <a:r>
              <a:rPr lang="en-US" dirty="0">
                <a:solidFill>
                  <a:schemeClr val="tx1"/>
                </a:solidFill>
              </a:rPr>
              <a:t>Evaluation &amp; Reduced Match Form</a:t>
            </a:r>
          </a:p>
          <a:p>
            <a:pPr marL="685800" lvl="1"/>
            <a:r>
              <a:rPr lang="en-US" dirty="0">
                <a:solidFill>
                  <a:schemeClr val="tx1"/>
                </a:solidFill>
              </a:rPr>
              <a:t>“How will this project assist the applicant to provide more effective service within the system's standards of organization and service?” Must answer with description</a:t>
            </a:r>
          </a:p>
          <a:p>
            <a:pPr marL="685800" lvl="1"/>
            <a:r>
              <a:rPr lang="en-US" dirty="0">
                <a:solidFill>
                  <a:schemeClr val="tx1"/>
                </a:solidFill>
              </a:rPr>
              <a:t>Does the library system deem the library eligible for a reduced match requirement below 50%? </a:t>
            </a:r>
          </a:p>
          <a:p>
            <a:pPr marL="685800" lvl="1"/>
            <a:r>
              <a:rPr lang="en-US" dirty="0">
                <a:solidFill>
                  <a:schemeClr val="tx1"/>
                </a:solidFill>
              </a:rPr>
              <a:t>Attach a copy of the criteria the system uses to determine eligibility for the reduced match</a:t>
            </a:r>
          </a:p>
        </p:txBody>
      </p:sp>
    </p:spTree>
    <p:extLst>
      <p:ext uri="{BB962C8B-B14F-4D97-AF65-F5344CB8AC3E}">
        <p14:creationId xmlns:p14="http://schemas.microsoft.com/office/powerpoint/2010/main" val="1294662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987" y="527606"/>
            <a:ext cx="8229600" cy="610820"/>
          </a:xfrm>
        </p:spPr>
        <p:txBody>
          <a:bodyPr>
            <a:noAutofit/>
          </a:bodyPr>
          <a:lstStyle/>
          <a:p>
            <a:r>
              <a:rPr lang="en-US" sz="4000" dirty="0">
                <a:solidFill>
                  <a:schemeClr val="tx1"/>
                </a:solidFill>
              </a:rPr>
              <a:t>What Is Construction Aid?</a:t>
            </a:r>
          </a:p>
        </p:txBody>
      </p:sp>
      <p:sp>
        <p:nvSpPr>
          <p:cNvPr id="3" name="Content Placeholder 2" descr="eligible projects" title="What is Construction Aid?"/>
          <p:cNvSpPr>
            <a:spLocks noGrp="1"/>
          </p:cNvSpPr>
          <p:nvPr>
            <p:ph idx="1"/>
          </p:nvPr>
        </p:nvSpPr>
        <p:spPr>
          <a:xfrm>
            <a:off x="355987" y="1596540"/>
            <a:ext cx="8339048" cy="3970329"/>
          </a:xfrm>
        </p:spPr>
        <p:txBody>
          <a:bodyPr/>
          <a:lstStyle/>
          <a:p>
            <a:endParaRPr lang="en-US" dirty="0"/>
          </a:p>
          <a:p>
            <a:endParaRPr lang="en-US" dirty="0"/>
          </a:p>
        </p:txBody>
      </p:sp>
      <p:sp>
        <p:nvSpPr>
          <p:cNvPr id="4" name="TextBox 3">
            <a:extLst>
              <a:ext uri="{FF2B5EF4-FFF2-40B4-BE49-F238E27FC236}">
                <a16:creationId xmlns:a16="http://schemas.microsoft.com/office/drawing/2014/main" id="{35AD570E-001C-4302-AEA1-A7C224B61910}"/>
              </a:ext>
            </a:extLst>
          </p:cNvPr>
          <p:cNvSpPr txBox="1"/>
          <p:nvPr/>
        </p:nvSpPr>
        <p:spPr>
          <a:xfrm>
            <a:off x="355987" y="1596540"/>
            <a:ext cx="8518540" cy="4739759"/>
          </a:xfrm>
          <a:prstGeom prst="rect">
            <a:avLst/>
          </a:prstGeom>
          <a:noFill/>
        </p:spPr>
        <p:txBody>
          <a:bodyPr wrap="square" rtlCol="0">
            <a:spAutoFit/>
          </a:bodyPr>
          <a:lstStyle/>
          <a:p>
            <a:r>
              <a:rPr lang="en-US" sz="3200" b="1" dirty="0"/>
              <a:t>Education Law 273-a</a:t>
            </a:r>
          </a:p>
          <a:p>
            <a:r>
              <a:rPr lang="en-US" sz="3200" dirty="0"/>
              <a:t>Funds from an appropriation of $NN million in capital funds in the State Budget to provide up to 75 percent of approved costs for broadband installation in, or construction, renovation, or rehabilitation of, or site acquisition for, public libraries and public library system headquarters</a:t>
            </a:r>
          </a:p>
          <a:p>
            <a:endParaRPr lang="en-US" sz="3200" dirty="0"/>
          </a:p>
          <a:p>
            <a:r>
              <a:rPr lang="en-US" sz="2800" dirty="0"/>
              <a:t>http://www.nysl.nysed.gov/libdev/construc/index.html</a:t>
            </a:r>
          </a:p>
          <a:p>
            <a:endParaRPr lang="en-US" dirty="0"/>
          </a:p>
        </p:txBody>
      </p:sp>
    </p:spTree>
    <p:extLst>
      <p:ext uri="{BB962C8B-B14F-4D97-AF65-F5344CB8AC3E}">
        <p14:creationId xmlns:p14="http://schemas.microsoft.com/office/powerpoint/2010/main" val="4103309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8259C-E48D-4776-B89E-6FDD16168A53}"/>
              </a:ext>
            </a:extLst>
          </p:cNvPr>
          <p:cNvSpPr>
            <a:spLocks noGrp="1"/>
          </p:cNvSpPr>
          <p:nvPr>
            <p:ph type="ctrTitle"/>
          </p:nvPr>
        </p:nvSpPr>
        <p:spPr>
          <a:xfrm>
            <a:off x="1365195" y="241294"/>
            <a:ext cx="5191970" cy="897131"/>
          </a:xfrm>
        </p:spPr>
        <p:txBody>
          <a:bodyPr>
            <a:noAutofit/>
          </a:bodyPr>
          <a:lstStyle/>
          <a:p>
            <a:pPr algn="l"/>
            <a:r>
              <a:rPr lang="en-US" sz="4000" dirty="0">
                <a:solidFill>
                  <a:schemeClr val="tx1"/>
                </a:solidFill>
              </a:rPr>
              <a:t>NYSL Review</a:t>
            </a:r>
          </a:p>
        </p:txBody>
      </p:sp>
      <p:sp>
        <p:nvSpPr>
          <p:cNvPr id="6" name="TextBox 5">
            <a:extLst>
              <a:ext uri="{FF2B5EF4-FFF2-40B4-BE49-F238E27FC236}">
                <a16:creationId xmlns:a16="http://schemas.microsoft.com/office/drawing/2014/main" id="{D2BBF592-07E5-435F-AB14-3030DC3F7F79}"/>
              </a:ext>
            </a:extLst>
          </p:cNvPr>
          <p:cNvSpPr txBox="1"/>
          <p:nvPr/>
        </p:nvSpPr>
        <p:spPr>
          <a:xfrm>
            <a:off x="357057" y="1291130"/>
            <a:ext cx="8093365" cy="4878900"/>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US" sz="3200" dirty="0"/>
              <a:t>Application</a:t>
            </a:r>
          </a:p>
          <a:p>
            <a:pPr marL="457200" indent="-457200">
              <a:lnSpc>
                <a:spcPct val="200000"/>
              </a:lnSpc>
              <a:buFont typeface="Arial" panose="020B0604020202020204" pitchFamily="34" charset="0"/>
              <a:buChar char="•"/>
            </a:pPr>
            <a:r>
              <a:rPr lang="en-US" sz="3200" dirty="0"/>
              <a:t>Narratives</a:t>
            </a:r>
          </a:p>
          <a:p>
            <a:pPr marL="457200" indent="-457200">
              <a:lnSpc>
                <a:spcPct val="200000"/>
              </a:lnSpc>
              <a:buFont typeface="Arial" panose="020B0604020202020204" pitchFamily="34" charset="0"/>
              <a:buChar char="•"/>
            </a:pPr>
            <a:r>
              <a:rPr lang="en-US" sz="3200" dirty="0"/>
              <a:t>Financial forms </a:t>
            </a:r>
          </a:p>
          <a:p>
            <a:pPr marL="457200" indent="-457200">
              <a:lnSpc>
                <a:spcPct val="200000"/>
              </a:lnSpc>
              <a:buFont typeface="Arial" panose="020B0604020202020204" pitchFamily="34" charset="0"/>
              <a:buChar char="•"/>
            </a:pPr>
            <a:r>
              <a:rPr lang="en-US" sz="3200" dirty="0"/>
              <a:t>Attachments</a:t>
            </a:r>
          </a:p>
          <a:p>
            <a:pPr marL="457200" indent="-457200">
              <a:lnSpc>
                <a:spcPct val="200000"/>
              </a:lnSpc>
              <a:buFont typeface="Arial" panose="020B0604020202020204" pitchFamily="34" charset="0"/>
              <a:buChar char="•"/>
            </a:pPr>
            <a:r>
              <a:rPr lang="en-US" sz="3200" dirty="0"/>
              <a:t>System Evaluation and Reduced Match Form</a:t>
            </a:r>
          </a:p>
        </p:txBody>
      </p:sp>
    </p:spTree>
    <p:extLst>
      <p:ext uri="{BB962C8B-B14F-4D97-AF65-F5344CB8AC3E}">
        <p14:creationId xmlns:p14="http://schemas.microsoft.com/office/powerpoint/2010/main" val="3105404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4375" y="212877"/>
            <a:ext cx="7024430" cy="1024245"/>
          </a:xfrm>
        </p:spPr>
        <p:txBody>
          <a:bodyPr>
            <a:normAutofit/>
          </a:bodyPr>
          <a:lstStyle/>
          <a:p>
            <a:r>
              <a:rPr lang="en-US" sz="4000" dirty="0">
                <a:solidFill>
                  <a:schemeClr val="tx1"/>
                </a:solidFill>
              </a:rPr>
              <a:t>NYSL Review cont’d</a:t>
            </a:r>
            <a:endParaRPr lang="en-US" sz="2700" dirty="0">
              <a:solidFill>
                <a:schemeClr val="tx1"/>
              </a:solidFill>
            </a:endParaRPr>
          </a:p>
        </p:txBody>
      </p:sp>
      <p:sp>
        <p:nvSpPr>
          <p:cNvPr id="5" name="Content Placeholder 4"/>
          <p:cNvSpPr>
            <a:spLocks noGrp="1"/>
          </p:cNvSpPr>
          <p:nvPr>
            <p:ph idx="1"/>
          </p:nvPr>
        </p:nvSpPr>
        <p:spPr>
          <a:xfrm>
            <a:off x="448965" y="1443835"/>
            <a:ext cx="7940660" cy="4689165"/>
          </a:xfrm>
        </p:spPr>
        <p:txBody>
          <a:bodyPr>
            <a:normAutofit/>
          </a:bodyPr>
          <a:lstStyle/>
          <a:p>
            <a:pPr marL="0" indent="0">
              <a:buNone/>
            </a:pPr>
            <a:r>
              <a:rPr lang="en-US" sz="3200" dirty="0">
                <a:solidFill>
                  <a:schemeClr val="tx1"/>
                </a:solidFill>
              </a:rPr>
              <a:t>Reasons to contact System after NYSL review</a:t>
            </a:r>
          </a:p>
          <a:p>
            <a:r>
              <a:rPr lang="en-US" sz="3000" dirty="0">
                <a:solidFill>
                  <a:schemeClr val="tx1"/>
                </a:solidFill>
              </a:rPr>
              <a:t>Questions about content</a:t>
            </a:r>
          </a:p>
          <a:p>
            <a:r>
              <a:rPr lang="en-US" sz="3000" dirty="0">
                <a:solidFill>
                  <a:schemeClr val="tx1"/>
                </a:solidFill>
              </a:rPr>
              <a:t>Incomplete applications</a:t>
            </a:r>
          </a:p>
          <a:p>
            <a:r>
              <a:rPr lang="en-US" sz="3000" dirty="0">
                <a:solidFill>
                  <a:schemeClr val="tx1"/>
                </a:solidFill>
              </a:rPr>
              <a:t>Additional information needed</a:t>
            </a:r>
          </a:p>
          <a:p>
            <a:r>
              <a:rPr lang="en-US" sz="3000" dirty="0">
                <a:solidFill>
                  <a:schemeClr val="tx1"/>
                </a:solidFill>
              </a:rPr>
              <a:t>Project is ineligible</a:t>
            </a:r>
          </a:p>
          <a:p>
            <a:r>
              <a:rPr lang="en-US" sz="3000" dirty="0">
                <a:solidFill>
                  <a:schemeClr val="tx1"/>
                </a:solidFill>
              </a:rPr>
              <a:t>Ensure budget adds up in all locations</a:t>
            </a:r>
          </a:p>
          <a:p>
            <a:pPr marL="0" indent="0">
              <a:buNone/>
            </a:pPr>
            <a:endParaRPr lang="en-US" sz="3000" dirty="0">
              <a:solidFill>
                <a:schemeClr val="tx1"/>
              </a:solidFill>
            </a:endParaRPr>
          </a:p>
        </p:txBody>
      </p:sp>
    </p:spTree>
    <p:extLst>
      <p:ext uri="{BB962C8B-B14F-4D97-AF65-F5344CB8AC3E}">
        <p14:creationId xmlns:p14="http://schemas.microsoft.com/office/powerpoint/2010/main" val="1217700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670" y="374900"/>
            <a:ext cx="7024430" cy="1024245"/>
          </a:xfrm>
        </p:spPr>
        <p:txBody>
          <a:bodyPr>
            <a:normAutofit/>
          </a:bodyPr>
          <a:lstStyle/>
          <a:p>
            <a:r>
              <a:rPr lang="en-US" sz="4000" dirty="0">
                <a:solidFill>
                  <a:schemeClr val="tx1"/>
                </a:solidFill>
              </a:rPr>
              <a:t>DASNY R</a:t>
            </a:r>
            <a:r>
              <a:rPr lang="en-US" dirty="0">
                <a:solidFill>
                  <a:schemeClr val="tx1"/>
                </a:solidFill>
              </a:rPr>
              <a:t>eview</a:t>
            </a:r>
            <a:endParaRPr lang="en-US" sz="2700" dirty="0">
              <a:solidFill>
                <a:schemeClr val="tx1"/>
              </a:solidFill>
            </a:endParaRPr>
          </a:p>
        </p:txBody>
      </p:sp>
      <p:sp>
        <p:nvSpPr>
          <p:cNvPr id="5" name="Content Placeholder 4"/>
          <p:cNvSpPr>
            <a:spLocks noGrp="1"/>
          </p:cNvSpPr>
          <p:nvPr>
            <p:ph idx="1"/>
          </p:nvPr>
        </p:nvSpPr>
        <p:spPr>
          <a:xfrm>
            <a:off x="448965" y="1749245"/>
            <a:ext cx="8093365" cy="4536460"/>
          </a:xfrm>
        </p:spPr>
        <p:txBody>
          <a:bodyPr>
            <a:normAutofit lnSpcReduction="10000"/>
          </a:bodyPr>
          <a:lstStyle/>
          <a:p>
            <a:pPr marL="0" indent="0">
              <a:buNone/>
            </a:pPr>
            <a:r>
              <a:rPr lang="en-US" sz="3000" dirty="0">
                <a:solidFill>
                  <a:schemeClr val="tx1"/>
                </a:solidFill>
              </a:rPr>
              <a:t>Elements of the NYSL review AND</a:t>
            </a:r>
          </a:p>
          <a:p>
            <a:r>
              <a:rPr lang="en-US" sz="3000" dirty="0">
                <a:solidFill>
                  <a:schemeClr val="tx1"/>
                </a:solidFill>
              </a:rPr>
              <a:t>Review each application for statutory and tax law compliance</a:t>
            </a:r>
          </a:p>
          <a:p>
            <a:r>
              <a:rPr lang="en-US" sz="3000" dirty="0">
                <a:solidFill>
                  <a:schemeClr val="tx1"/>
                </a:solidFill>
              </a:rPr>
              <a:t>Review funding to ensure all State-funded project activities are bondable-costs</a:t>
            </a:r>
          </a:p>
          <a:p>
            <a:r>
              <a:rPr lang="en-US" sz="3000" dirty="0">
                <a:solidFill>
                  <a:schemeClr val="tx1"/>
                </a:solidFill>
              </a:rPr>
              <a:t>May also have questions for the System/Library which are forwarded to the system by NYSL</a:t>
            </a:r>
          </a:p>
          <a:p>
            <a:r>
              <a:rPr lang="en-US" sz="3000" dirty="0">
                <a:solidFill>
                  <a:schemeClr val="tx1"/>
                </a:solidFill>
              </a:rPr>
              <a:t>Review projects to ensure all State Aid funded activities are bondable</a:t>
            </a:r>
          </a:p>
        </p:txBody>
      </p:sp>
    </p:spTree>
    <p:extLst>
      <p:ext uri="{BB962C8B-B14F-4D97-AF65-F5344CB8AC3E}">
        <p14:creationId xmlns:p14="http://schemas.microsoft.com/office/powerpoint/2010/main" val="2566068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4375" y="329749"/>
            <a:ext cx="7024430" cy="1024245"/>
          </a:xfrm>
        </p:spPr>
        <p:txBody>
          <a:bodyPr>
            <a:normAutofit/>
          </a:bodyPr>
          <a:lstStyle/>
          <a:p>
            <a:r>
              <a:rPr lang="en-US" sz="4000" dirty="0">
                <a:solidFill>
                  <a:schemeClr val="tx1"/>
                </a:solidFill>
              </a:rPr>
              <a:t>Awards</a:t>
            </a:r>
            <a:endParaRPr lang="en-US" sz="2700" dirty="0">
              <a:solidFill>
                <a:schemeClr val="tx1"/>
              </a:solidFill>
            </a:endParaRPr>
          </a:p>
        </p:txBody>
      </p:sp>
      <p:sp>
        <p:nvSpPr>
          <p:cNvPr id="5" name="Content Placeholder 4"/>
          <p:cNvSpPr>
            <a:spLocks noGrp="1"/>
          </p:cNvSpPr>
          <p:nvPr>
            <p:ph idx="1"/>
          </p:nvPr>
        </p:nvSpPr>
        <p:spPr>
          <a:xfrm>
            <a:off x="448966" y="1443835"/>
            <a:ext cx="8246070" cy="5039265"/>
          </a:xfrm>
        </p:spPr>
        <p:txBody>
          <a:bodyPr>
            <a:normAutofit/>
          </a:bodyPr>
          <a:lstStyle/>
          <a:p>
            <a:r>
              <a:rPr lang="en-US" sz="3000" dirty="0">
                <a:solidFill>
                  <a:schemeClr val="tx1"/>
                </a:solidFill>
              </a:rPr>
              <a:t>50% payable after January 1 </a:t>
            </a:r>
          </a:p>
          <a:p>
            <a:r>
              <a:rPr lang="en-US" sz="3000" dirty="0">
                <a:solidFill>
                  <a:schemeClr val="tx1"/>
                </a:solidFill>
              </a:rPr>
              <a:t>40% payable after April 1 </a:t>
            </a:r>
          </a:p>
          <a:p>
            <a:r>
              <a:rPr lang="en-US" sz="3000" dirty="0">
                <a:solidFill>
                  <a:schemeClr val="tx1"/>
                </a:solidFill>
              </a:rPr>
              <a:t>Typically, libraries will receive their first payments of 90% in summer (of Year 2). </a:t>
            </a:r>
          </a:p>
          <a:p>
            <a:r>
              <a:rPr lang="en-US" sz="3000" dirty="0">
                <a:solidFill>
                  <a:schemeClr val="tx1"/>
                </a:solidFill>
              </a:rPr>
              <a:t>Remaining 10% payable upon project completion and submission to NYSL of an approvable FS-10-F, post-project photographs, a Certificate of Occupancy if applicable.</a:t>
            </a:r>
          </a:p>
        </p:txBody>
      </p:sp>
    </p:spTree>
    <p:extLst>
      <p:ext uri="{BB962C8B-B14F-4D97-AF65-F5344CB8AC3E}">
        <p14:creationId xmlns:p14="http://schemas.microsoft.com/office/powerpoint/2010/main" val="1105223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209A66-9096-4B5C-AE75-20C27A021853}"/>
              </a:ext>
            </a:extLst>
          </p:cNvPr>
          <p:cNvSpPr txBox="1"/>
          <p:nvPr/>
        </p:nvSpPr>
        <p:spPr>
          <a:xfrm>
            <a:off x="460901" y="1443835"/>
            <a:ext cx="8093366" cy="415498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dirty="0"/>
              <a:t>180-Day Start Requirement</a:t>
            </a:r>
          </a:p>
          <a:p>
            <a:pPr marL="285750" indent="-285750">
              <a:lnSpc>
                <a:spcPct val="150000"/>
              </a:lnSpc>
              <a:buFont typeface="Arial" panose="020B0604020202020204" pitchFamily="34" charset="0"/>
              <a:buChar char="•"/>
            </a:pPr>
            <a:r>
              <a:rPr lang="en-US" sz="3200" dirty="0"/>
              <a:t>Progress Report and Additional (Third) Year Request</a:t>
            </a:r>
          </a:p>
          <a:p>
            <a:pPr marL="285750" indent="-285750">
              <a:lnSpc>
                <a:spcPct val="150000"/>
              </a:lnSpc>
              <a:buFont typeface="Arial" panose="020B0604020202020204" pitchFamily="34" charset="0"/>
              <a:buChar char="•"/>
            </a:pPr>
            <a:r>
              <a:rPr lang="en-US" sz="3200" dirty="0"/>
              <a:t>Amendment to the Scope of the Project</a:t>
            </a:r>
          </a:p>
          <a:p>
            <a:pPr lvl="1"/>
            <a:r>
              <a:rPr lang="en-US" sz="2400" dirty="0"/>
              <a:t>“No project activity changes shall be made during the program activity period without the approval of the State Library.”</a:t>
            </a:r>
          </a:p>
        </p:txBody>
      </p:sp>
      <p:sp>
        <p:nvSpPr>
          <p:cNvPr id="3" name="Title 2">
            <a:extLst>
              <a:ext uri="{FF2B5EF4-FFF2-40B4-BE49-F238E27FC236}">
                <a16:creationId xmlns:a16="http://schemas.microsoft.com/office/drawing/2014/main" id="{78FC44EC-2F3F-4DE3-B66D-7D622E3FD897}"/>
              </a:ext>
            </a:extLst>
          </p:cNvPr>
          <p:cNvSpPr>
            <a:spLocks noGrp="1"/>
          </p:cNvSpPr>
          <p:nvPr>
            <p:ph type="title"/>
          </p:nvPr>
        </p:nvSpPr>
        <p:spPr>
          <a:xfrm>
            <a:off x="380848" y="550361"/>
            <a:ext cx="8229600" cy="532180"/>
          </a:xfrm>
        </p:spPr>
        <p:txBody>
          <a:bodyPr>
            <a:normAutofit fontScale="90000"/>
          </a:bodyPr>
          <a:lstStyle/>
          <a:p>
            <a:r>
              <a:rPr lang="en-US" sz="4000" dirty="0">
                <a:solidFill>
                  <a:schemeClr val="tx1"/>
                </a:solidFill>
              </a:rPr>
              <a:t>Other Requirements of Construction Aid</a:t>
            </a:r>
            <a:r>
              <a:rPr lang="en-US" dirty="0">
                <a:solidFill>
                  <a:schemeClr val="tx1"/>
                </a:solidFill>
              </a:rPr>
              <a:t>:</a:t>
            </a:r>
          </a:p>
        </p:txBody>
      </p:sp>
    </p:spTree>
    <p:extLst>
      <p:ext uri="{BB962C8B-B14F-4D97-AF65-F5344CB8AC3E}">
        <p14:creationId xmlns:p14="http://schemas.microsoft.com/office/powerpoint/2010/main" val="4275049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209A66-9096-4B5C-AE75-20C27A021853}"/>
              </a:ext>
            </a:extLst>
          </p:cNvPr>
          <p:cNvSpPr txBox="1"/>
          <p:nvPr/>
        </p:nvSpPr>
        <p:spPr>
          <a:xfrm>
            <a:off x="306999" y="754375"/>
            <a:ext cx="8229600" cy="5693866"/>
          </a:xfrm>
          <a:prstGeom prst="rect">
            <a:avLst/>
          </a:prstGeom>
          <a:noFill/>
        </p:spPr>
        <p:txBody>
          <a:bodyPr wrap="square" rtlCol="0">
            <a:spAutoFit/>
          </a:bodyPr>
          <a:lstStyle/>
          <a:p>
            <a:pPr marL="342900" indent="-342900">
              <a:buFont typeface="Arial" panose="020B0604020202020204" pitchFamily="34" charset="0"/>
              <a:buChar char="•"/>
            </a:pPr>
            <a:r>
              <a:rPr lang="en-US" sz="2800" dirty="0"/>
              <a:t>Required if any element of the original project is changing</a:t>
            </a:r>
          </a:p>
          <a:p>
            <a:pPr marL="342900" indent="-342900">
              <a:buFont typeface="Arial" panose="020B0604020202020204" pitchFamily="34" charset="0"/>
              <a:buChar char="•"/>
            </a:pPr>
            <a:r>
              <a:rPr lang="en-US" sz="2800" dirty="0"/>
              <a:t>Project came in under budget and additional funds must be spent on some other eligible activity. (for example LED lighting)</a:t>
            </a:r>
          </a:p>
          <a:p>
            <a:pPr marL="342900" indent="-342900">
              <a:buFont typeface="Arial" panose="020B0604020202020204" pitchFamily="34" charset="0"/>
              <a:buChar char="•"/>
            </a:pPr>
            <a:r>
              <a:rPr lang="en-US" sz="2800" dirty="0"/>
              <a:t>Bids came in higher than expected and the library cannot complete all elements of the project</a:t>
            </a:r>
          </a:p>
          <a:p>
            <a:pPr marL="342900" indent="-342900">
              <a:buFont typeface="Arial" panose="020B0604020202020204" pitchFamily="34" charset="0"/>
              <a:buChar char="•"/>
            </a:pPr>
            <a:r>
              <a:rPr lang="en-US" sz="2800" dirty="0"/>
              <a:t>Amendment form must include revised bid documents</a:t>
            </a:r>
          </a:p>
          <a:p>
            <a:pPr marL="342900" indent="-342900">
              <a:buFont typeface="Arial" panose="020B0604020202020204" pitchFamily="34" charset="0"/>
              <a:buChar char="•"/>
            </a:pPr>
            <a:r>
              <a:rPr lang="en-US" sz="2800" dirty="0"/>
              <a:t>Project timetable has changed and library cannot complete the approved project.</a:t>
            </a:r>
          </a:p>
          <a:p>
            <a:pPr marL="342900" indent="-342900">
              <a:buFont typeface="Arial" panose="020B0604020202020204" pitchFamily="34" charset="0"/>
              <a:buChar char="•"/>
            </a:pPr>
            <a:r>
              <a:rPr lang="en-US" sz="2800" dirty="0"/>
              <a:t>Approval from NYSL is required before work can begin</a:t>
            </a:r>
          </a:p>
        </p:txBody>
      </p:sp>
      <p:sp>
        <p:nvSpPr>
          <p:cNvPr id="3" name="Title 2">
            <a:extLst>
              <a:ext uri="{FF2B5EF4-FFF2-40B4-BE49-F238E27FC236}">
                <a16:creationId xmlns:a16="http://schemas.microsoft.com/office/drawing/2014/main" id="{78FC44EC-2F3F-4DE3-B66D-7D622E3FD897}"/>
              </a:ext>
            </a:extLst>
          </p:cNvPr>
          <p:cNvSpPr>
            <a:spLocks noGrp="1"/>
          </p:cNvSpPr>
          <p:nvPr>
            <p:ph type="title"/>
          </p:nvPr>
        </p:nvSpPr>
        <p:spPr>
          <a:xfrm>
            <a:off x="380848" y="222195"/>
            <a:ext cx="8229600" cy="532180"/>
          </a:xfrm>
        </p:spPr>
        <p:txBody>
          <a:bodyPr>
            <a:normAutofit fontScale="90000"/>
          </a:bodyPr>
          <a:lstStyle/>
          <a:p>
            <a:r>
              <a:rPr lang="en-US" sz="4000" dirty="0">
                <a:solidFill>
                  <a:schemeClr val="tx1"/>
                </a:solidFill>
              </a:rPr>
              <a:t>Amendment to Scope</a:t>
            </a:r>
            <a:endParaRPr lang="en-US" dirty="0">
              <a:solidFill>
                <a:schemeClr val="tx1"/>
              </a:solidFill>
            </a:endParaRPr>
          </a:p>
        </p:txBody>
      </p:sp>
    </p:spTree>
    <p:extLst>
      <p:ext uri="{BB962C8B-B14F-4D97-AF65-F5344CB8AC3E}">
        <p14:creationId xmlns:p14="http://schemas.microsoft.com/office/powerpoint/2010/main" val="464837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5D4EF-EAC9-4B83-89D9-3F8A32D35537}"/>
              </a:ext>
            </a:extLst>
          </p:cNvPr>
          <p:cNvSpPr>
            <a:spLocks noGrp="1"/>
          </p:cNvSpPr>
          <p:nvPr>
            <p:ph type="title"/>
          </p:nvPr>
        </p:nvSpPr>
        <p:spPr>
          <a:xfrm>
            <a:off x="754375" y="300835"/>
            <a:ext cx="7016195" cy="684885"/>
          </a:xfrm>
        </p:spPr>
        <p:txBody>
          <a:bodyPr/>
          <a:lstStyle/>
          <a:p>
            <a:r>
              <a:rPr lang="en-US" dirty="0">
                <a:solidFill>
                  <a:schemeClr val="tx1"/>
                </a:solidFill>
              </a:rPr>
              <a:t>Final Report (Project Closing) -1</a:t>
            </a:r>
          </a:p>
        </p:txBody>
      </p:sp>
      <p:sp>
        <p:nvSpPr>
          <p:cNvPr id="3" name="Content Placeholder 2">
            <a:extLst>
              <a:ext uri="{FF2B5EF4-FFF2-40B4-BE49-F238E27FC236}">
                <a16:creationId xmlns:a16="http://schemas.microsoft.com/office/drawing/2014/main" id="{63A35BB3-EB7D-4FF3-81C8-79889924DA7C}"/>
              </a:ext>
            </a:extLst>
          </p:cNvPr>
          <p:cNvSpPr>
            <a:spLocks noGrp="1"/>
          </p:cNvSpPr>
          <p:nvPr>
            <p:ph idx="1"/>
          </p:nvPr>
        </p:nvSpPr>
        <p:spPr>
          <a:xfrm>
            <a:off x="300377" y="1443835"/>
            <a:ext cx="8543245" cy="4428445"/>
          </a:xfrm>
        </p:spPr>
        <p:txBody>
          <a:bodyPr>
            <a:noAutofit/>
          </a:bodyPr>
          <a:lstStyle/>
          <a:p>
            <a:r>
              <a:rPr lang="en-US" sz="3200" dirty="0">
                <a:solidFill>
                  <a:schemeClr val="tx1"/>
                </a:solidFill>
              </a:rPr>
              <a:t>Submit final report to NYSL including budget-final expenses and post-project photos.</a:t>
            </a:r>
          </a:p>
          <a:p>
            <a:r>
              <a:rPr lang="en-US" sz="3200" dirty="0">
                <a:solidFill>
                  <a:schemeClr val="tx1"/>
                </a:solidFill>
              </a:rPr>
              <a:t>NYSL reviews the report</a:t>
            </a:r>
          </a:p>
          <a:p>
            <a:r>
              <a:rPr lang="en-US" sz="3200" dirty="0">
                <a:solidFill>
                  <a:schemeClr val="tx1"/>
                </a:solidFill>
              </a:rPr>
              <a:t>NYSL approves the report and requests FS-10F forms from the library.</a:t>
            </a:r>
          </a:p>
          <a:p>
            <a:r>
              <a:rPr lang="en-US" sz="3200" dirty="0">
                <a:solidFill>
                  <a:schemeClr val="tx1"/>
                </a:solidFill>
              </a:rPr>
              <a:t>Remaining 10% paid once approved FS-10Fs are approved and submitted for payment</a:t>
            </a:r>
          </a:p>
        </p:txBody>
      </p:sp>
    </p:spTree>
    <p:extLst>
      <p:ext uri="{BB962C8B-B14F-4D97-AF65-F5344CB8AC3E}">
        <p14:creationId xmlns:p14="http://schemas.microsoft.com/office/powerpoint/2010/main" val="1014975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670" y="374900"/>
            <a:ext cx="7016195" cy="684885"/>
          </a:xfrm>
        </p:spPr>
        <p:txBody>
          <a:bodyPr>
            <a:normAutofit/>
          </a:bodyPr>
          <a:lstStyle/>
          <a:p>
            <a:r>
              <a:rPr lang="en-US" dirty="0">
                <a:solidFill>
                  <a:schemeClr val="tx1"/>
                </a:solidFill>
              </a:rPr>
              <a:t>Final Report (Project Closing) -2</a:t>
            </a:r>
            <a:endParaRPr lang="en-US" sz="2700" dirty="0">
              <a:solidFill>
                <a:schemeClr val="tx1"/>
              </a:solidFill>
            </a:endParaRPr>
          </a:p>
        </p:txBody>
      </p:sp>
      <p:sp>
        <p:nvSpPr>
          <p:cNvPr id="5" name="Content Placeholder 4"/>
          <p:cNvSpPr>
            <a:spLocks noGrp="1"/>
          </p:cNvSpPr>
          <p:nvPr>
            <p:ph idx="1"/>
          </p:nvPr>
        </p:nvSpPr>
        <p:spPr>
          <a:xfrm>
            <a:off x="296260" y="1443835"/>
            <a:ext cx="8398775" cy="4581150"/>
          </a:xfrm>
        </p:spPr>
        <p:txBody>
          <a:bodyPr>
            <a:normAutofit fontScale="70000" lnSpcReduction="20000"/>
          </a:bodyPr>
          <a:lstStyle/>
          <a:p>
            <a:r>
              <a:rPr lang="en-US" sz="3200" dirty="0">
                <a:solidFill>
                  <a:schemeClr val="tx1"/>
                </a:solidFill>
              </a:rPr>
              <a:t>Budget - Final Expenses (required)</a:t>
            </a:r>
          </a:p>
          <a:p>
            <a:pPr lvl="1"/>
            <a:r>
              <a:rPr lang="en-US" sz="3200" dirty="0">
                <a:solidFill>
                  <a:schemeClr val="tx1"/>
                </a:solidFill>
              </a:rPr>
              <a:t>Expenses must equal the exact amount of the award PLUS at least the required match funds. </a:t>
            </a:r>
          </a:p>
          <a:p>
            <a:r>
              <a:rPr lang="en-US" sz="3200" dirty="0">
                <a:solidFill>
                  <a:schemeClr val="tx1"/>
                </a:solidFill>
              </a:rPr>
              <a:t>Certificate of Occupancy (if applicable)</a:t>
            </a:r>
          </a:p>
          <a:p>
            <a:pPr lvl="1"/>
            <a:r>
              <a:rPr lang="en-US" sz="3200" dirty="0">
                <a:solidFill>
                  <a:schemeClr val="tx1"/>
                </a:solidFill>
              </a:rPr>
              <a:t>If the library anticipated requiring a CO initially but was not necessary, please upload a written explanation and upload to the portal</a:t>
            </a:r>
          </a:p>
          <a:p>
            <a:pPr lvl="1"/>
            <a:r>
              <a:rPr lang="en-US" sz="3200" dirty="0">
                <a:solidFill>
                  <a:schemeClr val="tx1"/>
                </a:solidFill>
              </a:rPr>
              <a:t>If the library is unable to obtain a Certificate of Occupancy and is only issued a Certificate of Compliance, a written explanation from the town/village (on their letterhead) should be uploaded to the portal.</a:t>
            </a:r>
          </a:p>
          <a:p>
            <a:r>
              <a:rPr lang="en-US" sz="3200" dirty="0">
                <a:solidFill>
                  <a:schemeClr val="tx1"/>
                </a:solidFill>
              </a:rPr>
              <a:t>FS-10-F Long Form (required) </a:t>
            </a:r>
          </a:p>
          <a:p>
            <a:pPr marL="800100" lvl="2" indent="0">
              <a:buNone/>
            </a:pPr>
            <a:r>
              <a:rPr lang="en-US" b="1" dirty="0">
                <a:solidFill>
                  <a:schemeClr val="tx1"/>
                </a:solidFill>
              </a:rPr>
              <a:t>(Only AFTER the Final Expenses have been submitted to LD and approved by LD)</a:t>
            </a:r>
          </a:p>
          <a:p>
            <a:r>
              <a:rPr lang="en-US" sz="3200" dirty="0">
                <a:solidFill>
                  <a:schemeClr val="tx1"/>
                </a:solidFill>
              </a:rPr>
              <a:t>FS-10-A Budget Amendment Form (if applicable) </a:t>
            </a:r>
          </a:p>
          <a:p>
            <a:pPr marL="800100" lvl="2" indent="0">
              <a:buNone/>
            </a:pPr>
            <a:r>
              <a:rPr lang="en-US" b="1" dirty="0">
                <a:solidFill>
                  <a:schemeClr val="tx1"/>
                </a:solidFill>
              </a:rPr>
              <a:t>(Only if there is an amendment to the approved project budget categories)</a:t>
            </a:r>
          </a:p>
        </p:txBody>
      </p:sp>
    </p:spTree>
    <p:extLst>
      <p:ext uri="{BB962C8B-B14F-4D97-AF65-F5344CB8AC3E}">
        <p14:creationId xmlns:p14="http://schemas.microsoft.com/office/powerpoint/2010/main" val="3523500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670" y="374900"/>
            <a:ext cx="7016195" cy="684885"/>
          </a:xfrm>
        </p:spPr>
        <p:txBody>
          <a:bodyPr>
            <a:normAutofit/>
          </a:bodyPr>
          <a:lstStyle/>
          <a:p>
            <a:r>
              <a:rPr lang="en-US" dirty="0">
                <a:solidFill>
                  <a:schemeClr val="tx1"/>
                </a:solidFill>
              </a:rPr>
              <a:t>Final Report (Project Closing) -3</a:t>
            </a:r>
            <a:endParaRPr lang="en-US" sz="2700" dirty="0">
              <a:solidFill>
                <a:schemeClr val="tx1"/>
              </a:solidFill>
            </a:endParaRPr>
          </a:p>
        </p:txBody>
      </p:sp>
      <p:sp>
        <p:nvSpPr>
          <p:cNvPr id="5" name="Content Placeholder 4"/>
          <p:cNvSpPr>
            <a:spLocks noGrp="1"/>
          </p:cNvSpPr>
          <p:nvPr>
            <p:ph idx="1"/>
          </p:nvPr>
        </p:nvSpPr>
        <p:spPr>
          <a:xfrm>
            <a:off x="296260" y="1443835"/>
            <a:ext cx="8398775" cy="4581150"/>
          </a:xfrm>
        </p:spPr>
        <p:txBody>
          <a:bodyPr>
            <a:normAutofit fontScale="77500" lnSpcReduction="20000"/>
          </a:bodyPr>
          <a:lstStyle/>
          <a:p>
            <a:r>
              <a:rPr lang="en-US" sz="3200" dirty="0">
                <a:solidFill>
                  <a:schemeClr val="tx1"/>
                </a:solidFill>
              </a:rPr>
              <a:t>Post Project Photos (required)</a:t>
            </a:r>
          </a:p>
          <a:p>
            <a:pPr lvl="1"/>
            <a:r>
              <a:rPr lang="en-US" sz="3200" dirty="0">
                <a:solidFill>
                  <a:schemeClr val="tx1"/>
                </a:solidFill>
              </a:rPr>
              <a:t>Include photos of all elements of the project that were included in the original Narrative, unless changed in an Amendment to Scope (5 LED lights, 9 new tables)</a:t>
            </a:r>
          </a:p>
          <a:p>
            <a:pPr lvl="1"/>
            <a:r>
              <a:rPr lang="en-US" sz="3200" dirty="0">
                <a:solidFill>
                  <a:schemeClr val="tx1"/>
                </a:solidFill>
              </a:rPr>
              <a:t>If it will not be feasible at the end of the project, take photos during the project (for example, a new septic system or oil tank)</a:t>
            </a:r>
          </a:p>
          <a:p>
            <a:pPr lvl="1"/>
            <a:r>
              <a:rPr lang="en-US" sz="3200" dirty="0">
                <a:solidFill>
                  <a:schemeClr val="tx1"/>
                </a:solidFill>
              </a:rPr>
              <a:t>Ensure that photos show clear details of work completed</a:t>
            </a:r>
          </a:p>
          <a:p>
            <a:pPr lvl="1"/>
            <a:r>
              <a:rPr lang="en-US" sz="3200" dirty="0">
                <a:solidFill>
                  <a:schemeClr val="tx1"/>
                </a:solidFill>
              </a:rPr>
              <a:t>If possible, label photos for each project component and put it into a Word document rather than uploading individual attachments.  </a:t>
            </a:r>
          </a:p>
        </p:txBody>
      </p:sp>
    </p:spTree>
    <p:extLst>
      <p:ext uri="{BB962C8B-B14F-4D97-AF65-F5344CB8AC3E}">
        <p14:creationId xmlns:p14="http://schemas.microsoft.com/office/powerpoint/2010/main" val="4020704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816AD-4FBA-43E0-AE5C-81E11697D1B7}"/>
              </a:ext>
            </a:extLst>
          </p:cNvPr>
          <p:cNvSpPr>
            <a:spLocks noGrp="1"/>
          </p:cNvSpPr>
          <p:nvPr>
            <p:ph type="title"/>
          </p:nvPr>
        </p:nvSpPr>
        <p:spPr>
          <a:xfrm>
            <a:off x="143555" y="222195"/>
            <a:ext cx="7016195" cy="684885"/>
          </a:xfrm>
        </p:spPr>
        <p:txBody>
          <a:bodyPr/>
          <a:lstStyle/>
          <a:p>
            <a:r>
              <a:rPr lang="en-US" dirty="0">
                <a:solidFill>
                  <a:schemeClr val="tx1"/>
                </a:solidFill>
              </a:rPr>
              <a:t>Contacts</a:t>
            </a:r>
          </a:p>
        </p:txBody>
      </p:sp>
      <p:sp>
        <p:nvSpPr>
          <p:cNvPr id="3" name="Content Placeholder 2">
            <a:extLst>
              <a:ext uri="{FF2B5EF4-FFF2-40B4-BE49-F238E27FC236}">
                <a16:creationId xmlns:a16="http://schemas.microsoft.com/office/drawing/2014/main" id="{818D76D4-EB3E-41B8-A80D-6844AC216905}"/>
              </a:ext>
            </a:extLst>
          </p:cNvPr>
          <p:cNvSpPr>
            <a:spLocks noGrp="1"/>
          </p:cNvSpPr>
          <p:nvPr>
            <p:ph idx="1"/>
          </p:nvPr>
        </p:nvSpPr>
        <p:spPr>
          <a:xfrm>
            <a:off x="143556" y="985720"/>
            <a:ext cx="9000444" cy="5497380"/>
          </a:xfrm>
        </p:spPr>
        <p:txBody>
          <a:bodyPr>
            <a:normAutofit fontScale="77500" lnSpcReduction="20000"/>
          </a:bodyPr>
          <a:lstStyle/>
          <a:p>
            <a:pPr marL="0" indent="0">
              <a:buNone/>
            </a:pPr>
            <a:r>
              <a:rPr lang="en-US" sz="2600" b="1" dirty="0"/>
              <a:t>If you have any further questions, please do not hesitate to contact us:</a:t>
            </a:r>
          </a:p>
          <a:p>
            <a:pPr marL="0" indent="0">
              <a:buNone/>
            </a:pPr>
            <a:r>
              <a:rPr lang="en-US" sz="2600" dirty="0">
                <a:hlinkClick r:id="rId2"/>
              </a:rPr>
              <a:t>http://www.nysl.nysed.gov/libdev/construc/index.html</a:t>
            </a:r>
            <a:endParaRPr lang="en-US" sz="2600" dirty="0"/>
          </a:p>
          <a:p>
            <a:pPr marL="0" indent="0">
              <a:buNone/>
            </a:pPr>
            <a:endParaRPr lang="en-US" sz="2600" dirty="0"/>
          </a:p>
          <a:p>
            <a:pPr marL="0" indent="0">
              <a:buNone/>
            </a:pPr>
            <a:r>
              <a:rPr lang="en-US" sz="2600" b="1" dirty="0"/>
              <a:t>How to get an account for the online portal?</a:t>
            </a:r>
          </a:p>
          <a:p>
            <a:pPr marL="0" indent="0">
              <a:buNone/>
            </a:pPr>
            <a:r>
              <a:rPr lang="en-US" sz="2600" dirty="0">
                <a:hlinkClick r:id="rId3"/>
              </a:rPr>
              <a:t>https://eservices.nysed.gov/ldgrants/ldgext/diRegistration.do</a:t>
            </a:r>
            <a:r>
              <a:rPr lang="en-US" sz="2600" dirty="0"/>
              <a:t> </a:t>
            </a:r>
          </a:p>
          <a:p>
            <a:pPr marL="0" indent="0">
              <a:buNone/>
            </a:pPr>
            <a:endParaRPr lang="en-US" sz="2600" dirty="0"/>
          </a:p>
          <a:p>
            <a:pPr marL="0" indent="0">
              <a:buNone/>
            </a:pPr>
            <a:r>
              <a:rPr lang="en-US" sz="2600" b="1" dirty="0"/>
              <a:t>Questions about eligibility for 90/10 match?</a:t>
            </a:r>
          </a:p>
          <a:p>
            <a:pPr marL="0" indent="0">
              <a:buNone/>
            </a:pPr>
            <a:r>
              <a:rPr lang="en-US" sz="2600" dirty="0"/>
              <a:t>Julia Maxwell </a:t>
            </a:r>
            <a:r>
              <a:rPr lang="en-US" sz="2600" dirty="0">
                <a:hlinkClick r:id="rId4"/>
              </a:rPr>
              <a:t>Julia.A.Maxwell@nysed.gov</a:t>
            </a:r>
            <a:r>
              <a:rPr lang="en-US" sz="2600" dirty="0"/>
              <a:t>  </a:t>
            </a:r>
          </a:p>
          <a:p>
            <a:pPr marL="0" indent="0">
              <a:buNone/>
            </a:pPr>
            <a:r>
              <a:rPr lang="en-US" sz="2600" dirty="0"/>
              <a:t> </a:t>
            </a:r>
          </a:p>
          <a:p>
            <a:pPr marL="0" indent="0">
              <a:buNone/>
            </a:pPr>
            <a:r>
              <a:rPr lang="en-US" sz="2600" b="1" dirty="0"/>
              <a:t>Could this project be eligible?</a:t>
            </a:r>
          </a:p>
          <a:p>
            <a:r>
              <a:rPr lang="en-US" sz="2600" dirty="0"/>
              <a:t>Systems Brooklyn-New York Public Library </a:t>
            </a:r>
          </a:p>
          <a:p>
            <a:pPr lvl="2"/>
            <a:r>
              <a:rPr lang="en-US" sz="2600" dirty="0"/>
              <a:t>Frank Rees </a:t>
            </a:r>
            <a:r>
              <a:rPr lang="en-US" sz="2600" dirty="0">
                <a:hlinkClick r:id="rId5"/>
              </a:rPr>
              <a:t>francis.rees@nysed.gov</a:t>
            </a:r>
            <a:r>
              <a:rPr lang="en-US" sz="2600" dirty="0"/>
              <a:t> </a:t>
            </a:r>
          </a:p>
          <a:p>
            <a:r>
              <a:rPr lang="en-US" sz="2600" dirty="0"/>
              <a:t>Systems </a:t>
            </a:r>
            <a:r>
              <a:rPr lang="en-US" sz="2600" dirty="0" err="1"/>
              <a:t>Nioga</a:t>
            </a:r>
            <a:r>
              <a:rPr lang="en-US" sz="2600" dirty="0"/>
              <a:t>-Westchester</a:t>
            </a:r>
          </a:p>
          <a:p>
            <a:pPr lvl="2"/>
            <a:r>
              <a:rPr lang="en-US" sz="2600" dirty="0"/>
              <a:t>Natalie McDonough </a:t>
            </a:r>
            <a:r>
              <a:rPr lang="en-US" sz="2600" dirty="0">
                <a:hlinkClick r:id="rId6"/>
              </a:rPr>
              <a:t>natalie.mcdonough@nysed.gov</a:t>
            </a:r>
            <a:r>
              <a:rPr lang="en-US" sz="2600" dirty="0"/>
              <a:t> </a:t>
            </a:r>
          </a:p>
          <a:p>
            <a:pPr marL="0" indent="0">
              <a:buNone/>
            </a:pPr>
            <a:endParaRPr lang="en-US" sz="2600" dirty="0"/>
          </a:p>
          <a:p>
            <a:pPr marL="0" indent="0">
              <a:buNone/>
            </a:pPr>
            <a:r>
              <a:rPr lang="en-US" sz="2600" b="1" dirty="0"/>
              <a:t>How do I close a project?</a:t>
            </a:r>
          </a:p>
          <a:p>
            <a:pPr marL="0" indent="0">
              <a:buNone/>
            </a:pPr>
            <a:r>
              <a:rPr lang="en-US" sz="2600" dirty="0" err="1"/>
              <a:t>Lita</a:t>
            </a:r>
            <a:r>
              <a:rPr lang="en-US" sz="2600" dirty="0"/>
              <a:t> Cromartie </a:t>
            </a:r>
            <a:r>
              <a:rPr lang="en-US" sz="2600" dirty="0" err="1"/>
              <a:t>Collesides</a:t>
            </a:r>
            <a:r>
              <a:rPr lang="en-US" sz="2600" dirty="0"/>
              <a:t> </a:t>
            </a:r>
            <a:r>
              <a:rPr lang="en-US" sz="2600" dirty="0">
                <a:hlinkClick r:id="rId7">
                  <a:extLst>
                    <a:ext uri="{A12FA001-AC4F-418D-AE19-62706E023703}">
                      <ahyp:hlinkClr xmlns:ahyp="http://schemas.microsoft.com/office/drawing/2018/hyperlinkcolor" val="tx"/>
                    </a:ext>
                  </a:extLst>
                </a:hlinkClick>
              </a:rPr>
              <a:t>Estralita.Cromartie@nysed.gov</a:t>
            </a:r>
            <a:r>
              <a:rPr lang="en-US" sz="2600" dirty="0"/>
              <a:t>  </a:t>
            </a:r>
          </a:p>
          <a:p>
            <a:pPr marL="0" indent="0">
              <a:buNone/>
            </a:pPr>
            <a:endParaRPr lang="en-US" dirty="0"/>
          </a:p>
        </p:txBody>
      </p:sp>
    </p:spTree>
    <p:extLst>
      <p:ext uri="{BB962C8B-B14F-4D97-AF65-F5344CB8AC3E}">
        <p14:creationId xmlns:p14="http://schemas.microsoft.com/office/powerpoint/2010/main" val="4096693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730" y="527606"/>
            <a:ext cx="8229600" cy="610820"/>
          </a:xfrm>
        </p:spPr>
        <p:txBody>
          <a:bodyPr>
            <a:noAutofit/>
          </a:bodyPr>
          <a:lstStyle/>
          <a:p>
            <a:r>
              <a:rPr lang="en-US" sz="4000" dirty="0">
                <a:solidFill>
                  <a:schemeClr val="tx1"/>
                </a:solidFill>
              </a:rPr>
              <a:t>What’s New for 2020-2021?</a:t>
            </a:r>
          </a:p>
        </p:txBody>
      </p:sp>
      <p:sp>
        <p:nvSpPr>
          <p:cNvPr id="3" name="Content Placeholder 2" descr="eligible projects" title="What is Construction Aid?"/>
          <p:cNvSpPr>
            <a:spLocks noGrp="1"/>
          </p:cNvSpPr>
          <p:nvPr>
            <p:ph idx="1"/>
          </p:nvPr>
        </p:nvSpPr>
        <p:spPr/>
        <p:txBody>
          <a:bodyPr/>
          <a:lstStyle/>
          <a:p>
            <a:endParaRPr lang="en-US" dirty="0"/>
          </a:p>
          <a:p>
            <a:endParaRPr lang="en-US" dirty="0"/>
          </a:p>
        </p:txBody>
      </p:sp>
      <p:sp>
        <p:nvSpPr>
          <p:cNvPr id="4" name="TextBox 3">
            <a:extLst>
              <a:ext uri="{FF2B5EF4-FFF2-40B4-BE49-F238E27FC236}">
                <a16:creationId xmlns:a16="http://schemas.microsoft.com/office/drawing/2014/main" id="{35AD570E-001C-4302-AEA1-A7C224B61910}"/>
              </a:ext>
            </a:extLst>
          </p:cNvPr>
          <p:cNvSpPr txBox="1"/>
          <p:nvPr/>
        </p:nvSpPr>
        <p:spPr>
          <a:xfrm>
            <a:off x="143555" y="1423718"/>
            <a:ext cx="8856890" cy="5355312"/>
          </a:xfrm>
          <a:prstGeom prst="rect">
            <a:avLst/>
          </a:prstGeom>
          <a:noFill/>
        </p:spPr>
        <p:txBody>
          <a:bodyPr wrap="square" rtlCol="0">
            <a:spAutoFit/>
          </a:bodyPr>
          <a:lstStyle/>
          <a:p>
            <a:r>
              <a:rPr lang="en-US" sz="3200" dirty="0"/>
              <a:t>In October 2019, two new laws amended Education Law 273-a</a:t>
            </a:r>
          </a:p>
          <a:p>
            <a:pPr marL="457200" indent="-457200">
              <a:buFont typeface="Arial" panose="020B0604020202020204" pitchFamily="34" charset="0"/>
              <a:buChar char="•"/>
            </a:pPr>
            <a:r>
              <a:rPr lang="en-US" sz="3200" dirty="0"/>
              <a:t>Chapter 381 of the Laws of 2019 allowing for funding of projects at up to 90% of the project cost, with the library providing a 10% match.</a:t>
            </a:r>
          </a:p>
          <a:p>
            <a:pPr marL="457200" indent="-457200">
              <a:buFont typeface="Arial" panose="020B0604020202020204" pitchFamily="34" charset="0"/>
              <a:buChar char="•"/>
            </a:pPr>
            <a:r>
              <a:rPr lang="en-US" sz="3200" dirty="0"/>
              <a:t>Chapter 389 of the Laws of 2019 allowing for coordinated applications for projects to be submitted by the public library system.</a:t>
            </a:r>
          </a:p>
          <a:p>
            <a:endParaRPr lang="en-US" sz="3200" dirty="0"/>
          </a:p>
          <a:p>
            <a:r>
              <a:rPr lang="en-US" sz="2400" b="1" dirty="0">
                <a:hlinkClick r:id="rId3"/>
              </a:rPr>
              <a:t>http://www.nysl.nysed.gov/libdev/2019leg.htm</a:t>
            </a:r>
            <a:r>
              <a:rPr lang="en-US" sz="2400" b="1" dirty="0"/>
              <a:t> </a:t>
            </a:r>
          </a:p>
          <a:p>
            <a:endParaRPr lang="en-US" sz="3000" dirty="0"/>
          </a:p>
        </p:txBody>
      </p:sp>
    </p:spTree>
    <p:extLst>
      <p:ext uri="{BB962C8B-B14F-4D97-AF65-F5344CB8AC3E}">
        <p14:creationId xmlns:p14="http://schemas.microsoft.com/office/powerpoint/2010/main" val="2124281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1B4CC-E195-48F3-8FB3-78B8BF564CDF}"/>
              </a:ext>
            </a:extLst>
          </p:cNvPr>
          <p:cNvSpPr>
            <a:spLocks noGrp="1"/>
          </p:cNvSpPr>
          <p:nvPr>
            <p:ph type="title"/>
          </p:nvPr>
        </p:nvSpPr>
        <p:spPr>
          <a:xfrm>
            <a:off x="2658157" y="44511"/>
            <a:ext cx="4722479" cy="558377"/>
          </a:xfrm>
        </p:spPr>
        <p:txBody>
          <a:bodyPr>
            <a:noAutofit/>
          </a:bodyPr>
          <a:lstStyle/>
          <a:p>
            <a:r>
              <a:rPr lang="en-US" sz="3600" dirty="0"/>
              <a:t>Recent Projects</a:t>
            </a:r>
          </a:p>
        </p:txBody>
      </p:sp>
      <p:pic>
        <p:nvPicPr>
          <p:cNvPr id="3" name="Picture 2" descr="Galway Public Library with a new sidewalk and parking area.&#10;">
            <a:extLst>
              <a:ext uri="{FF2B5EF4-FFF2-40B4-BE49-F238E27FC236}">
                <a16:creationId xmlns:a16="http://schemas.microsoft.com/office/drawing/2014/main" id="{E3556919-348A-403C-807B-372701513829}"/>
              </a:ext>
            </a:extLst>
          </p:cNvPr>
          <p:cNvPicPr>
            <a:picLocks noChangeAspect="1"/>
          </p:cNvPicPr>
          <p:nvPr/>
        </p:nvPicPr>
        <p:blipFill>
          <a:blip r:embed="rId3"/>
          <a:stretch>
            <a:fillRect/>
          </a:stretch>
        </p:blipFill>
        <p:spPr>
          <a:xfrm>
            <a:off x="754375" y="912939"/>
            <a:ext cx="4029049" cy="2336911"/>
          </a:xfrm>
          <a:prstGeom prst="rect">
            <a:avLst/>
          </a:prstGeom>
        </p:spPr>
      </p:pic>
      <p:pic>
        <p:nvPicPr>
          <p:cNvPr id="6" name="Picture 5" descr="A picture of the new entry for an elevator&#10;&#10;">
            <a:extLst>
              <a:ext uri="{FF2B5EF4-FFF2-40B4-BE49-F238E27FC236}">
                <a16:creationId xmlns:a16="http://schemas.microsoft.com/office/drawing/2014/main" id="{805E4E84-D7E4-4412-AA28-60446D1EEDE6}"/>
              </a:ext>
            </a:extLst>
          </p:cNvPr>
          <p:cNvPicPr>
            <a:picLocks noChangeAspect="1"/>
          </p:cNvPicPr>
          <p:nvPr/>
        </p:nvPicPr>
        <p:blipFill>
          <a:blip r:embed="rId4"/>
          <a:stretch>
            <a:fillRect/>
          </a:stretch>
        </p:blipFill>
        <p:spPr>
          <a:xfrm>
            <a:off x="3044950" y="3429000"/>
            <a:ext cx="2571750" cy="3429000"/>
          </a:xfrm>
          <a:prstGeom prst="rect">
            <a:avLst/>
          </a:prstGeom>
        </p:spPr>
      </p:pic>
      <p:pic>
        <p:nvPicPr>
          <p:cNvPr id="4" name="Picture 3" descr="Tan shelving with many books.">
            <a:extLst>
              <a:ext uri="{FF2B5EF4-FFF2-40B4-BE49-F238E27FC236}">
                <a16:creationId xmlns:a16="http://schemas.microsoft.com/office/drawing/2014/main" id="{F080D1A9-7554-427B-9F5B-08B5CB9CFE2D}"/>
              </a:ext>
            </a:extLst>
          </p:cNvPr>
          <p:cNvPicPr>
            <a:picLocks noChangeAspect="1"/>
          </p:cNvPicPr>
          <p:nvPr/>
        </p:nvPicPr>
        <p:blipFill>
          <a:blip r:embed="rId5"/>
          <a:stretch>
            <a:fillRect/>
          </a:stretch>
        </p:blipFill>
        <p:spPr>
          <a:xfrm>
            <a:off x="5158639" y="907792"/>
            <a:ext cx="3536396" cy="2465150"/>
          </a:xfrm>
          <a:prstGeom prst="rect">
            <a:avLst/>
          </a:prstGeom>
        </p:spPr>
      </p:pic>
    </p:spTree>
    <p:extLst>
      <p:ext uri="{BB962C8B-B14F-4D97-AF65-F5344CB8AC3E}">
        <p14:creationId xmlns:p14="http://schemas.microsoft.com/office/powerpoint/2010/main" val="1107790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043492-CD88-45B4-BA25-3DF18B0F0857}"/>
              </a:ext>
            </a:extLst>
          </p:cNvPr>
          <p:cNvSpPr>
            <a:spLocks noGrp="1"/>
          </p:cNvSpPr>
          <p:nvPr>
            <p:ph type="title"/>
          </p:nvPr>
        </p:nvSpPr>
        <p:spPr>
          <a:xfrm>
            <a:off x="457200" y="257282"/>
            <a:ext cx="8229600" cy="610820"/>
          </a:xfrm>
        </p:spPr>
        <p:txBody>
          <a:bodyPr>
            <a:normAutofit fontScale="90000"/>
          </a:bodyPr>
          <a:lstStyle/>
          <a:p>
            <a:r>
              <a:rPr lang="en-US" dirty="0">
                <a:solidFill>
                  <a:schemeClr val="tx1"/>
                </a:solidFill>
              </a:rPr>
              <a:t>Chapter 381 of the Laws of 2019– 90/10 	</a:t>
            </a:r>
          </a:p>
        </p:txBody>
      </p:sp>
      <p:sp>
        <p:nvSpPr>
          <p:cNvPr id="10" name="Content Placeholder 9">
            <a:extLst>
              <a:ext uri="{FF2B5EF4-FFF2-40B4-BE49-F238E27FC236}">
                <a16:creationId xmlns:a16="http://schemas.microsoft.com/office/drawing/2014/main" id="{F955E419-5E6D-4353-A0C8-AE5DA3AFAA11}"/>
              </a:ext>
            </a:extLst>
          </p:cNvPr>
          <p:cNvSpPr>
            <a:spLocks noGrp="1"/>
          </p:cNvSpPr>
          <p:nvPr>
            <p:ph idx="1"/>
          </p:nvPr>
        </p:nvSpPr>
        <p:spPr>
          <a:xfrm>
            <a:off x="601670" y="1138425"/>
            <a:ext cx="7635250" cy="4886559"/>
          </a:xfrm>
        </p:spPr>
        <p:txBody>
          <a:bodyPr>
            <a:normAutofit/>
          </a:bodyPr>
          <a:lstStyle/>
          <a:p>
            <a:pPr marL="0" indent="0">
              <a:buNone/>
            </a:pPr>
            <a:r>
              <a:rPr lang="en-US" dirty="0">
                <a:solidFill>
                  <a:schemeClr val="tx1"/>
                </a:solidFill>
              </a:rPr>
              <a:t>“State aid may be provided for up to seventy-five percent of the total project approved  costs  for buildings of public libraries that are located in an economically </a:t>
            </a:r>
            <a:r>
              <a:rPr lang="en-US" u="sng" dirty="0">
                <a:solidFill>
                  <a:schemeClr val="tx1"/>
                </a:solidFill>
              </a:rPr>
              <a:t>disadvantaged</a:t>
            </a:r>
            <a:r>
              <a:rPr lang="en-US" dirty="0">
                <a:solidFill>
                  <a:schemeClr val="tx1"/>
                </a:solidFill>
              </a:rPr>
              <a:t>  community  and that state aid may be provided for up to ninety percent of the total project approved  costs  for  buildings  of  public libraries  that  are  located  in  an economically </a:t>
            </a:r>
            <a:r>
              <a:rPr lang="en-US" u="sng" dirty="0">
                <a:solidFill>
                  <a:schemeClr val="tx1"/>
                </a:solidFill>
              </a:rPr>
              <a:t>distressed</a:t>
            </a:r>
            <a:r>
              <a:rPr lang="en-US" dirty="0">
                <a:solidFill>
                  <a:schemeClr val="tx1"/>
                </a:solidFill>
              </a:rPr>
              <a:t> community.”</a:t>
            </a:r>
          </a:p>
        </p:txBody>
      </p:sp>
    </p:spTree>
    <p:extLst>
      <p:ext uri="{BB962C8B-B14F-4D97-AF65-F5344CB8AC3E}">
        <p14:creationId xmlns:p14="http://schemas.microsoft.com/office/powerpoint/2010/main" val="954084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3367E4-4661-4A3B-B5E6-A2B4AC5AE20E}"/>
              </a:ext>
            </a:extLst>
          </p:cNvPr>
          <p:cNvSpPr>
            <a:spLocks noGrp="1"/>
          </p:cNvSpPr>
          <p:nvPr>
            <p:ph type="title"/>
          </p:nvPr>
        </p:nvSpPr>
        <p:spPr>
          <a:xfrm>
            <a:off x="304495" y="374900"/>
            <a:ext cx="8229600" cy="610820"/>
          </a:xfrm>
        </p:spPr>
        <p:txBody>
          <a:bodyPr>
            <a:normAutofit fontScale="90000"/>
          </a:bodyPr>
          <a:lstStyle/>
          <a:p>
            <a:r>
              <a:rPr lang="en-US" dirty="0">
                <a:solidFill>
                  <a:schemeClr val="tx1"/>
                </a:solidFill>
              </a:rPr>
              <a:t>Chapter 389 of the Laws of 2019 – </a:t>
            </a:r>
            <a:br>
              <a:rPr lang="en-US" dirty="0">
                <a:solidFill>
                  <a:schemeClr val="tx1"/>
                </a:solidFill>
              </a:rPr>
            </a:br>
            <a:r>
              <a:rPr lang="en-US" dirty="0">
                <a:solidFill>
                  <a:schemeClr val="tx1"/>
                </a:solidFill>
              </a:rPr>
              <a:t>Coordinated Projects</a:t>
            </a:r>
          </a:p>
        </p:txBody>
      </p:sp>
      <p:sp>
        <p:nvSpPr>
          <p:cNvPr id="8" name="Content Placeholder 7">
            <a:extLst>
              <a:ext uri="{FF2B5EF4-FFF2-40B4-BE49-F238E27FC236}">
                <a16:creationId xmlns:a16="http://schemas.microsoft.com/office/drawing/2014/main" id="{0A75B401-2C0C-44E9-923B-79BC8C0FEB33}"/>
              </a:ext>
            </a:extLst>
          </p:cNvPr>
          <p:cNvSpPr>
            <a:spLocks noGrp="1"/>
          </p:cNvSpPr>
          <p:nvPr>
            <p:ph idx="1"/>
          </p:nvPr>
        </p:nvSpPr>
        <p:spPr>
          <a:xfrm>
            <a:off x="304495" y="1597523"/>
            <a:ext cx="8390540" cy="4275739"/>
          </a:xfrm>
        </p:spPr>
        <p:txBody>
          <a:bodyPr>
            <a:normAutofit/>
          </a:bodyPr>
          <a:lstStyle/>
          <a:p>
            <a:pPr marL="0" indent="0">
              <a:buNone/>
            </a:pPr>
            <a:r>
              <a:rPr lang="en-US" dirty="0">
                <a:solidFill>
                  <a:schemeClr val="tx1"/>
                </a:solidFill>
              </a:rPr>
              <a:t>Coordinated applications for state aid allocated under paragraph b of subdivision six of this section shall  be  submitted  by  the  public library  system.  </a:t>
            </a:r>
          </a:p>
          <a:p>
            <a:r>
              <a:rPr lang="en-US" dirty="0">
                <a:solidFill>
                  <a:schemeClr val="tx1"/>
                </a:solidFill>
              </a:rPr>
              <a:t>The  public  library  system  shall be responsible for managing all coordinated projects. Each project shall be approved by the board of trustees of each participating library and the library system. </a:t>
            </a:r>
          </a:p>
          <a:p>
            <a:r>
              <a:rPr lang="en-US" dirty="0">
                <a:solidFill>
                  <a:schemeClr val="tx1"/>
                </a:solidFill>
              </a:rPr>
              <a:t>No one building shall be the subject of more than one coordinated project application per year </a:t>
            </a:r>
          </a:p>
        </p:txBody>
      </p:sp>
    </p:spTree>
    <p:extLst>
      <p:ext uri="{BB962C8B-B14F-4D97-AF65-F5344CB8AC3E}">
        <p14:creationId xmlns:p14="http://schemas.microsoft.com/office/powerpoint/2010/main" val="201648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7606"/>
            <a:ext cx="8229600" cy="610820"/>
          </a:xfrm>
        </p:spPr>
        <p:txBody>
          <a:bodyPr>
            <a:noAutofit/>
          </a:bodyPr>
          <a:lstStyle/>
          <a:p>
            <a:r>
              <a:rPr lang="en-US" sz="4000" dirty="0">
                <a:solidFill>
                  <a:schemeClr val="tx1"/>
                </a:solidFill>
              </a:rPr>
              <a:t>How is Construction Aid allocated?</a:t>
            </a:r>
          </a:p>
        </p:txBody>
      </p:sp>
      <p:sp>
        <p:nvSpPr>
          <p:cNvPr id="3" name="Content Placeholder 2" descr="how funds are made available" title="How is it allocated?"/>
          <p:cNvSpPr>
            <a:spLocks noGrp="1"/>
          </p:cNvSpPr>
          <p:nvPr>
            <p:ph idx="1"/>
          </p:nvPr>
        </p:nvSpPr>
        <p:spPr>
          <a:xfrm>
            <a:off x="696364" y="1596540"/>
            <a:ext cx="7635250" cy="3970329"/>
          </a:xfrm>
        </p:spPr>
        <p:txBody>
          <a:bodyPr/>
          <a:lstStyle/>
          <a:p>
            <a:endParaRPr lang="en-US" dirty="0"/>
          </a:p>
          <a:p>
            <a:endParaRPr lang="en-US" dirty="0"/>
          </a:p>
        </p:txBody>
      </p:sp>
      <p:sp>
        <p:nvSpPr>
          <p:cNvPr id="4" name="TextBox 3">
            <a:extLst>
              <a:ext uri="{FF2B5EF4-FFF2-40B4-BE49-F238E27FC236}">
                <a16:creationId xmlns:a16="http://schemas.microsoft.com/office/drawing/2014/main" id="{301BC85F-3E08-468F-9311-E12E8DAE3FA4}"/>
              </a:ext>
            </a:extLst>
          </p:cNvPr>
          <p:cNvSpPr txBox="1"/>
          <p:nvPr/>
        </p:nvSpPr>
        <p:spPr>
          <a:xfrm>
            <a:off x="296260" y="1596540"/>
            <a:ext cx="8093365" cy="5170646"/>
          </a:xfrm>
          <a:prstGeom prst="rect">
            <a:avLst/>
          </a:prstGeom>
          <a:noFill/>
        </p:spPr>
        <p:txBody>
          <a:bodyPr wrap="square" rtlCol="0">
            <a:spAutoFit/>
          </a:bodyPr>
          <a:lstStyle/>
          <a:p>
            <a:pPr marL="342900" indent="-342900" fontAlgn="t">
              <a:buFont typeface="Arial" panose="020B0604020202020204" pitchFamily="34" charset="0"/>
              <a:buChar char="•"/>
            </a:pPr>
            <a:r>
              <a:rPr lang="en-US" sz="2800" dirty="0"/>
              <a:t>“</a:t>
            </a:r>
            <a:r>
              <a:rPr lang="en-US" sz="2800" u="sng" dirty="0"/>
              <a:t>sixty percent </a:t>
            </a:r>
            <a:r>
              <a:rPr lang="en-US" sz="2800" dirty="0"/>
              <a:t>of the funds … shall be made available … in such manner as to insure that the ratio of the amount received within each system to the whole of the aid … is no greater than the ratio of the </a:t>
            </a:r>
            <a:r>
              <a:rPr lang="en-US" sz="2800" u="sng" dirty="0"/>
              <a:t>population</a:t>
            </a:r>
            <a:r>
              <a:rPr lang="en-US" sz="2800" dirty="0"/>
              <a:t> served by such system to the population of the state”</a:t>
            </a:r>
          </a:p>
          <a:p>
            <a:pPr marL="342900" indent="-342900" fontAlgn="t">
              <a:buFont typeface="Arial" panose="020B0604020202020204" pitchFamily="34" charset="0"/>
              <a:buChar char="•"/>
            </a:pPr>
            <a:r>
              <a:rPr lang="en-US" sz="2800" dirty="0"/>
              <a:t>“</a:t>
            </a:r>
            <a:r>
              <a:rPr lang="en-US" sz="2800" u="sng" dirty="0"/>
              <a:t>forty percent </a:t>
            </a:r>
            <a:r>
              <a:rPr lang="en-US" sz="2800" dirty="0"/>
              <a:t>of the funds … shall be made available … in such manner as to insure that an </a:t>
            </a:r>
            <a:r>
              <a:rPr lang="en-US" sz="2800" u="sng" dirty="0"/>
              <a:t>equal amount </a:t>
            </a:r>
            <a:r>
              <a:rPr lang="en-US" sz="2800" dirty="0"/>
              <a:t>is received within each system in the state”</a:t>
            </a:r>
          </a:p>
          <a:p>
            <a:pPr fontAlgn="t"/>
            <a:r>
              <a:rPr lang="en-US" sz="2800" dirty="0"/>
              <a:t>Ed. Law § 273-a</a:t>
            </a:r>
          </a:p>
          <a:p>
            <a:endParaRPr lang="en-US" dirty="0"/>
          </a:p>
        </p:txBody>
      </p:sp>
    </p:spTree>
    <p:extLst>
      <p:ext uri="{BB962C8B-B14F-4D97-AF65-F5344CB8AC3E}">
        <p14:creationId xmlns:p14="http://schemas.microsoft.com/office/powerpoint/2010/main" val="355984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670" y="552792"/>
            <a:ext cx="7321605" cy="684885"/>
          </a:xfrm>
        </p:spPr>
        <p:txBody>
          <a:bodyPr>
            <a:noAutofit/>
          </a:bodyPr>
          <a:lstStyle/>
          <a:p>
            <a:r>
              <a:rPr lang="en-US" dirty="0">
                <a:solidFill>
                  <a:schemeClr val="tx1"/>
                </a:solidFill>
              </a:rPr>
              <a:t>What </a:t>
            </a:r>
            <a:r>
              <a:rPr lang="en-US" b="1" i="1" u="sng" dirty="0">
                <a:solidFill>
                  <a:schemeClr val="tx1"/>
                </a:solidFill>
              </a:rPr>
              <a:t>is</a:t>
            </a:r>
            <a:r>
              <a:rPr lang="en-US" dirty="0">
                <a:solidFill>
                  <a:schemeClr val="tx1"/>
                </a:solidFill>
              </a:rPr>
              <a:t> eligible?</a:t>
            </a:r>
          </a:p>
        </p:txBody>
      </p:sp>
      <p:sp>
        <p:nvSpPr>
          <p:cNvPr id="6" name="Content Placeholder 4">
            <a:extLst>
              <a:ext uri="{FF2B5EF4-FFF2-40B4-BE49-F238E27FC236}">
                <a16:creationId xmlns:a16="http://schemas.microsoft.com/office/drawing/2014/main" id="{EB2A9758-B04A-44C3-B5D9-4B92826C5CBC}"/>
              </a:ext>
            </a:extLst>
          </p:cNvPr>
          <p:cNvSpPr>
            <a:spLocks noGrp="1"/>
          </p:cNvSpPr>
          <p:nvPr>
            <p:ph idx="1"/>
          </p:nvPr>
        </p:nvSpPr>
        <p:spPr>
          <a:xfrm>
            <a:off x="296260" y="1443835"/>
            <a:ext cx="8543245" cy="4886560"/>
          </a:xfrm>
        </p:spPr>
        <p:txBody>
          <a:bodyPr>
            <a:noAutofit/>
          </a:bodyPr>
          <a:lstStyle/>
          <a:p>
            <a:r>
              <a:rPr lang="en-US" dirty="0">
                <a:solidFill>
                  <a:schemeClr val="tx1"/>
                </a:solidFill>
              </a:rPr>
              <a:t>New construction</a:t>
            </a:r>
          </a:p>
          <a:p>
            <a:r>
              <a:rPr lang="en-US" dirty="0">
                <a:solidFill>
                  <a:schemeClr val="tx1"/>
                </a:solidFill>
              </a:rPr>
              <a:t>Reconstruction, restoration, rehabilitation, remodeling, refurbishing</a:t>
            </a:r>
          </a:p>
          <a:p>
            <a:r>
              <a:rPr lang="en-US" dirty="0">
                <a:solidFill>
                  <a:schemeClr val="tx1"/>
                </a:solidFill>
              </a:rPr>
              <a:t>Broadband installation </a:t>
            </a:r>
          </a:p>
          <a:p>
            <a:r>
              <a:rPr lang="en-US" dirty="0">
                <a:solidFill>
                  <a:schemeClr val="tx1"/>
                </a:solidFill>
              </a:rPr>
              <a:t>Site acquisition (land with or without existing structure)</a:t>
            </a:r>
          </a:p>
          <a:p>
            <a:r>
              <a:rPr lang="en-US" dirty="0">
                <a:solidFill>
                  <a:schemeClr val="tx1"/>
                </a:solidFill>
              </a:rPr>
              <a:t>Equipment and furnishings, including computer equipment, </a:t>
            </a:r>
            <a:r>
              <a:rPr lang="en-US" b="1" i="1" dirty="0">
                <a:solidFill>
                  <a:schemeClr val="tx1"/>
                </a:solidFill>
              </a:rPr>
              <a:t>within the context of an eligible construction project</a:t>
            </a:r>
            <a:endParaRPr lang="en-US" dirty="0">
              <a:solidFill>
                <a:schemeClr val="tx1"/>
              </a:solidFill>
            </a:endParaRPr>
          </a:p>
        </p:txBody>
      </p:sp>
    </p:spTree>
    <p:extLst>
      <p:ext uri="{BB962C8B-B14F-4D97-AF65-F5344CB8AC3E}">
        <p14:creationId xmlns:p14="http://schemas.microsoft.com/office/powerpoint/2010/main" val="1101633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6260" y="527605"/>
            <a:ext cx="8085130" cy="1069267"/>
          </a:xfrm>
        </p:spPr>
        <p:txBody>
          <a:bodyPr>
            <a:noAutofit/>
          </a:bodyPr>
          <a:lstStyle/>
          <a:p>
            <a:pPr algn="l"/>
            <a:r>
              <a:rPr lang="en-US" sz="3600" dirty="0"/>
              <a:t>What </a:t>
            </a:r>
            <a:r>
              <a:rPr lang="en-US" sz="3600" b="1" i="1" u="sng" dirty="0"/>
              <a:t>is</a:t>
            </a:r>
            <a:r>
              <a:rPr lang="en-US" sz="3600" dirty="0"/>
              <a:t> eligible? </a:t>
            </a:r>
          </a:p>
        </p:txBody>
      </p:sp>
      <p:sp>
        <p:nvSpPr>
          <p:cNvPr id="5" name="Content Placeholder 4"/>
          <p:cNvSpPr>
            <a:spLocks noGrp="1"/>
          </p:cNvSpPr>
          <p:nvPr>
            <p:ph idx="4294967295"/>
          </p:nvPr>
        </p:nvSpPr>
        <p:spPr>
          <a:xfrm>
            <a:off x="448965" y="1749245"/>
            <a:ext cx="8237835" cy="4732858"/>
          </a:xfrm>
        </p:spPr>
        <p:txBody>
          <a:bodyPr>
            <a:noAutofit/>
          </a:bodyPr>
          <a:lstStyle/>
          <a:p>
            <a:r>
              <a:rPr lang="en-US" dirty="0"/>
              <a:t>Electric generators</a:t>
            </a:r>
          </a:p>
          <a:p>
            <a:r>
              <a:rPr lang="en-US" dirty="0"/>
              <a:t>Permanent signage</a:t>
            </a:r>
          </a:p>
          <a:p>
            <a:r>
              <a:rPr lang="en-US" dirty="0"/>
              <a:t>Security systems</a:t>
            </a:r>
          </a:p>
          <a:p>
            <a:r>
              <a:rPr lang="en-US" dirty="0"/>
              <a:t>Assistive listening devices and systems</a:t>
            </a:r>
          </a:p>
          <a:p>
            <a:r>
              <a:rPr lang="en-US" dirty="0"/>
              <a:t>Supervision/management of the project(s)</a:t>
            </a:r>
          </a:p>
          <a:p>
            <a:r>
              <a:rPr lang="en-US" b="1" dirty="0"/>
              <a:t>Non-speculative</a:t>
            </a:r>
            <a:r>
              <a:rPr lang="en-US" dirty="0"/>
              <a:t> architectural and engineering plans for approved projects</a:t>
            </a:r>
          </a:p>
        </p:txBody>
      </p:sp>
    </p:spTree>
    <p:extLst>
      <p:ext uri="{BB962C8B-B14F-4D97-AF65-F5344CB8AC3E}">
        <p14:creationId xmlns:p14="http://schemas.microsoft.com/office/powerpoint/2010/main" val="542788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12585</TotalTime>
  <Words>2317</Words>
  <Application>Microsoft Office PowerPoint</Application>
  <PresentationFormat>On-screen Show (4:3)</PresentationFormat>
  <Paragraphs>314</Paragraphs>
  <Slides>40</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Courier New</vt:lpstr>
      <vt:lpstr>Wingdings</vt:lpstr>
      <vt:lpstr>Office Theme</vt:lpstr>
      <vt:lpstr>A Guide to Applying for State Aid for Library Construction </vt:lpstr>
      <vt:lpstr>Outline</vt:lpstr>
      <vt:lpstr>What Is Construction Aid?</vt:lpstr>
      <vt:lpstr>What’s New for 2020-2021?</vt:lpstr>
      <vt:lpstr>Chapter 381 of the Laws of 2019– 90/10  </vt:lpstr>
      <vt:lpstr>Chapter 389 of the Laws of 2019 –  Coordinated Projects</vt:lpstr>
      <vt:lpstr>How is Construction Aid allocated?</vt:lpstr>
      <vt:lpstr>What is eligible?</vt:lpstr>
      <vt:lpstr>What is eligible? </vt:lpstr>
      <vt:lpstr>What is eligible? Priorities</vt:lpstr>
      <vt:lpstr>What is not eligible? (not comprehensive)</vt:lpstr>
      <vt:lpstr>What is not eligible? cont’d (not comprehensive)</vt:lpstr>
      <vt:lpstr>Program Cycle Year --Anticipated in FY2020-2021 </vt:lpstr>
      <vt:lpstr>Program Cycle Year 1 -- Anticipated to start in FY2020-2021 (July 1, 2020-June 30, 2023)</vt:lpstr>
      <vt:lpstr>Program Cycle Years 2-3 – Anticipated starting in FY 2020-2021</vt:lpstr>
      <vt:lpstr>Facts about library applications</vt:lpstr>
      <vt:lpstr>Facts about Coordinated projects applications</vt:lpstr>
      <vt:lpstr>Sections of the application</vt:lpstr>
      <vt:lpstr>The Application Form </vt:lpstr>
      <vt:lpstr>The Application </vt:lpstr>
      <vt:lpstr>Project Narratives</vt:lpstr>
      <vt:lpstr>Project Narratives, cont.</vt:lpstr>
      <vt:lpstr>Additional Funds:</vt:lpstr>
      <vt:lpstr> Projects funded, in whole or in part, through the issuance of tax-exempt bonds, bond anticipation notes, revenue anticipation notes, or other similar form of obligation</vt:lpstr>
      <vt:lpstr>NYSL Review Financial Information</vt:lpstr>
      <vt:lpstr>Attachments to the application - required</vt:lpstr>
      <vt:lpstr>Attachments to the application - other</vt:lpstr>
      <vt:lpstr>Library System Review</vt:lpstr>
      <vt:lpstr>Library System Review cont’d</vt:lpstr>
      <vt:lpstr>NYSL Review</vt:lpstr>
      <vt:lpstr>NYSL Review cont’d</vt:lpstr>
      <vt:lpstr>DASNY Review</vt:lpstr>
      <vt:lpstr>Awards</vt:lpstr>
      <vt:lpstr>Other Requirements of Construction Aid:</vt:lpstr>
      <vt:lpstr>Amendment to Scope</vt:lpstr>
      <vt:lpstr>Final Report (Project Closing) -1</vt:lpstr>
      <vt:lpstr>Final Report (Project Closing) -2</vt:lpstr>
      <vt:lpstr>Final Report (Project Closing) -3</vt:lpstr>
      <vt:lpstr>Contacts</vt:lpstr>
      <vt:lpstr>Recent Projects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Aid for Library Construction; what it is and how to get some</dc:title>
  <dc:creator>New York State Library;MaryAnne.Waltz@nysed.gov</dc:creator>
  <cp:keywords>webinar presentation</cp:keywords>
  <cp:lastModifiedBy>Sarah McFadden</cp:lastModifiedBy>
  <cp:revision>321</cp:revision>
  <cp:lastPrinted>2020-03-13T20:04:13Z</cp:lastPrinted>
  <dcterms:created xsi:type="dcterms:W3CDTF">2013-08-21T19:17:07Z</dcterms:created>
  <dcterms:modified xsi:type="dcterms:W3CDTF">2020-04-14T15:51:37Z</dcterms:modified>
  <cp:category>NY State Aid for Library Construction</cp:category>
</cp:coreProperties>
</file>